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541" r:id="rId2"/>
    <p:sldId id="545" r:id="rId3"/>
    <p:sldId id="325" r:id="rId4"/>
    <p:sldId id="548" r:id="rId5"/>
    <p:sldId id="549" r:id="rId6"/>
    <p:sldId id="511" r:id="rId7"/>
    <p:sldId id="364" r:id="rId8"/>
    <p:sldId id="542" r:id="rId9"/>
    <p:sldId id="512" r:id="rId10"/>
    <p:sldId id="515" r:id="rId11"/>
    <p:sldId id="514" r:id="rId12"/>
    <p:sldId id="513" r:id="rId13"/>
    <p:sldId id="510" r:id="rId14"/>
    <p:sldId id="517" r:id="rId15"/>
    <p:sldId id="516" r:id="rId16"/>
    <p:sldId id="547" r:id="rId17"/>
    <p:sldId id="543" r:id="rId18"/>
    <p:sldId id="544" r:id="rId19"/>
    <p:sldId id="256" r:id="rId20"/>
    <p:sldId id="546" r:id="rId21"/>
    <p:sldId id="363" r:id="rId22"/>
    <p:sldId id="533" r:id="rId23"/>
    <p:sldId id="519" r:id="rId24"/>
    <p:sldId id="518" r:id="rId25"/>
    <p:sldId id="365" r:id="rId26"/>
    <p:sldId id="535" r:id="rId27"/>
    <p:sldId id="528" r:id="rId28"/>
    <p:sldId id="351" r:id="rId29"/>
    <p:sldId id="523" r:id="rId30"/>
    <p:sldId id="529" r:id="rId31"/>
    <p:sldId id="367" r:id="rId32"/>
    <p:sldId id="291" r:id="rId33"/>
    <p:sldId id="507" r:id="rId34"/>
    <p:sldId id="508" r:id="rId35"/>
    <p:sldId id="522" r:id="rId36"/>
    <p:sldId id="524" r:id="rId37"/>
    <p:sldId id="525" r:id="rId38"/>
    <p:sldId id="278" r:id="rId39"/>
    <p:sldId id="527" r:id="rId40"/>
    <p:sldId id="531" r:id="rId41"/>
    <p:sldId id="540" r:id="rId42"/>
    <p:sldId id="539" r:id="rId43"/>
    <p:sldId id="537" r:id="rId44"/>
    <p:sldId id="357" r:id="rId45"/>
    <p:sldId id="550" r:id="rId46"/>
    <p:sldId id="551" r:id="rId47"/>
    <p:sldId id="538" r:id="rId48"/>
    <p:sldId id="534" r:id="rId49"/>
    <p:sldId id="536" r:id="rId50"/>
    <p:sldId id="509" r:id="rId51"/>
    <p:sldId id="366" r:id="rId52"/>
    <p:sldId id="362" r:id="rId53"/>
    <p:sldId id="266" r:id="rId54"/>
    <p:sldId id="359" r:id="rId55"/>
    <p:sldId id="360" r:id="rId56"/>
    <p:sldId id="361" r:id="rId57"/>
    <p:sldId id="358" r:id="rId58"/>
    <p:sldId id="279" r:id="rId59"/>
    <p:sldId id="280" r:id="rId60"/>
    <p:sldId id="281" r:id="rId61"/>
    <p:sldId id="520" r:id="rId62"/>
    <p:sldId id="521" r:id="rId63"/>
    <p:sldId id="273" r:id="rId64"/>
    <p:sldId id="275" r:id="rId65"/>
    <p:sldId id="258" r:id="rId66"/>
    <p:sldId id="530" r:id="rId67"/>
    <p:sldId id="257" r:id="rId68"/>
    <p:sldId id="261" r:id="rId69"/>
    <p:sldId id="264" r:id="rId70"/>
    <p:sldId id="262" r:id="rId71"/>
    <p:sldId id="259" r:id="rId72"/>
    <p:sldId id="354" r:id="rId73"/>
    <p:sldId id="355" r:id="rId74"/>
    <p:sldId id="272" r:id="rId75"/>
    <p:sldId id="265" r:id="rId76"/>
    <p:sldId id="260" r:id="rId77"/>
    <p:sldId id="526" r:id="rId78"/>
    <p:sldId id="356" r:id="rId79"/>
    <p:sldId id="35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snapToGrid="0">
      <p:cViewPr varScale="1">
        <p:scale>
          <a:sx n="79" d="100"/>
          <a:sy n="79" d="100"/>
        </p:scale>
        <p:origin x="86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13:39:40.026"/>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8:11.2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1 504,'135'5,"199"35,-241-31,183-6,-137-5,720 2,-673-14,-3-1,-95 17,-43 0,79-6,-97-1,47-15,-47 12,42-8,19 11,-66 5,0-1,0-1,33-7,-19 2,0 1,1 2,70 2,-58 2,62-8,-72 3,17-3,71-19,75-18,-70 17,44-6,-137 28,0 2,0 1,74 5,-62 0,76-7,244-19,-319 22,70-12,-16 1,76-13,-109 14,139-6,-92 17,114 4,-210 1,0 0,0 1,29 11,25 5,64 18,10 1,-42-15,-58-12,1-2,104 7,-79-19,43 2,-119-1,0 0,0 0,-1 0,1 1,0-1,0 1,0 0,-1-1,1 1,0 0,-1 0,1 0,1 1,-2-1,0-1,-1 1,1 0,-1 0,1-1,-1 1,0 0,1 0,-1-1,1 1,-1 0,0 0,0 0,0-1,1 1,-1 0,0 0,0 0,0 0,-1 1,1 0,-1 1,0-1,0 0,0 0,0 0,0 0,-1 0,1-1,0 1,-1 0,1-1,-1 1,0 0,0-1,0 0,1 0,-1 1,0-1,-1 0,-3 1,-10 3,-1 0,0-1,0-1,-29 2,-75-3,81-2,-59-2,26 0,-131 13,70 1,51-5,-31 16,33-8,57-10,-1 0,-35 1,-588-5,307-3,-1770 2,2086-1,-1-2,-28-6,-31-3,-220 8,183 6,95-4,0 0,-28-7,-28-3,-26-1,-121-29,167 29,-56-3,90 14,1-1,-1-2,1 0,0-2,-29-11,42 13,1 0,-1 1,-15-2,16 4,0-1,0 0,-25-11,17 3,0 1,-1 1,0 2,-1 0,1 1,-1 1,-28-1,-48-7,15 0,-5-1,63 8,-47-4,40 8,0-1,-36-9,7 2,74 4,12 0,8 1,44 0,-49 4,-1 0,1-2,36-9,-20 0,-1 1,2 3,-1 1,64-2,66-5,7 0,-147 14,20 1,1-3,74-12,-68 6,1 3,120 5,-77 2,930-2,-987-2,58-10,-56 5,54-1,517 9,-404 13,-2 1,1335-16,-1376 15,-16 0,376-13,-254-2,-256 2,-1 1,37 9,8 1,-42-10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8:17.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1,'385'17,"356"-4,-483-15,-236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9:00.6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6903 68,'-1120'0,"1075"-2,-56-10,-23-1,-200 11,170 3,-41 14,16-1,76-15,50-1,0 3,-79 11,27 6,0-4,-136 0,180-15,-127 3,151 1,-1 1,2 2,-40 12,-89 25,-306 38,261-66,14-3,-316 1,323-15,99 2,-165 22,207-14,-135 17,-110-1,225-17,-25 4,-85 5,-216-17,390 1,0 0,0 0,0 0,0-1,0 1,0-1,0 0,0 0,0 0,1-1,-1 1,0-1,1 0,-7-4,8 3,-1 0,1 0,0 0,0 0,0 0,1-1,-1 1,1 0,0-1,0 1,0-1,0 0,0 1,1-1,0 0,0-5,-1 1,1-4,-1 1,1 0,1 0,4-22,-5 30,1 0,0 0,0 0,1 1,-1-1,0 0,1 1,0-1,-1 1,1 0,0-1,0 1,1 0,-1 0,0 0,1 1,-1-1,1 1,-1-1,1 1,0 0,0 0,4-1,18-3,1 1,0 1,1 2,-1 1,39 4,1-1,-44-1,1 0,27 8,-26-5,40 4,362-6,-218-5,257 2,-437-2,0-1,32-7,-30 5,48-4,58-5,-7 0,413 12,-278 4,703-2,-948-2,0 0,0-1,0-1,32-11,-26 7,45-8,-6 10,98 4,-100 4,109-12,-30-4,250 9,-210 7,-60-1,136-3,-201-4,-1-3,66-18,-70 14,1 2,88-8,327 18,-220 3,-239-2,0 0,0 0,0-1,9-3,0-2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9:08.4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6765 282,'-16'6,"1"0,-1-1,1-1,-22 3,-9 3,-141 42,-76 18,216-63,0-3,0-2,-68-5,14 0,51 4,26 1,1-2,-1-1,0-1,-43-9,5-9,-61-29,103 41,-16-4,0 1,-1 2,0 2,0 1,-39 0,56 4,-15-4,-65-17,0-1,-10 0,69 14,0 1,-46-3,-55-3,-60-1,-700 17,879 1,1 1,0 1,0 2,0 0,1 1,-23 11,-13 3,22-10,-1-1,0-2,0-1,-1-2,-37 0,-204 16,215-15,-127 20,111-12,-136 4,158-15,1 2,-55 14,-76 6,-28-22,116-4,-149 17,53 7,-63 11,195-26,-1-3,-115-6,71-1,80 2,12 1,-1-1,0 0,1-1,-1-1,1-1,-1 0,-20-8,36 11,0 0,-1-1,1 1,0-1,-1 0,1 1,0-1,0 0,0 0,0 0,0 1,0-1,0 0,0-1,0 1,0 0,0 0,1 0,-1 0,0-1,1 1,-1-2,1 2,0 0,0-1,1 1,-1 0,0 0,1-1,-1 1,1 0,-1 0,1-1,-1 1,1 0,0 0,0 0,0 0,0 0,0 0,1-1,8-6,0 1,0 1,22-11,-24 13,44-25,-38 20,-1 1,1 0,1 1,-1 1,1 0,0 1,1 1,-1 0,1 1,21-1,346 5,-117 2,520-3,-588-17,-128 8,20-4,-38 5,59-2,-76 8,-1-3,35-8,-43 8,21-7,-31 7,-1 1,22-2,-7 1,1-2,0-1,37-14,19-6,36-15,-96 31,1 2,1 1,-1 1,2 1,54-6,67 0,19-2,676 16,-634 14,-44-1,-20 0,17 1,191-33,-26-11,184 16,-320 15,-162-2,-1-1,0 2,-1 0,1 2,46 11,-58-9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1T21:49:43.198"/>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1T21:50:10.113"/>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1T21:51:49.33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1T21:53:11.412"/>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53:27.4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855 0,'-25'1,"-1"0,0 2,-44 10,39-7,-46 2,-8 1,-48 7,-10 1,94-10,-1-3,-78-4,117 0,587 0,-548 2,1 1,-1 1,47 13,40 7,36 6,-111-20,0-2,1-1,55 1,-82-7,-1-2,1 0,-1 0,20-6,-31 7,0 0,0-1,0 1,0-1,0 0,0 0,0 0,0 0,0 0,0 0,-1 0,1 0,0-1,-1 1,1-1,-1 1,1-1,-1 0,0 0,0 1,0-1,0 0,0 0,0 0,0 0,-1 0,1 0,-1-1,1 1,-1 0,0 0,0 0,0 0,0 0,0-1,-1 1,0-3,0 2,0 0,0 0,0 0,-1 0,0 1,1-1,-1 0,0 1,0-1,-1 1,1-1,0 1,-1 0,1 0,-1 0,0 0,0 1,-4-3,-3 0,0 0,0 1,0 0,-14-2,-6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53:48.1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4053 504,'-17'1,"0"1,0 0,-21 7,18-5,-38 5,-319-6,194-5,143 0,-61-11,60 7,-56-2,88 8,-63 0,-114-16,102-1,52 9,1 2,-59-4,69 10,0-2,0 0,0-1,1-1,-1-1,-37-14,22 7,-48-10,71 18,-25-2,0 2,0 1,0 2,-47 4,-3-1,-1379-2,1449 0,1-1,-1-1,0 0,1-1,0-1,-22-9,75 9,44-7,-32 3,63 0,360 9,-444 1,-1 0,0 2,0 1,29 10,-27-7,0-1,0-2,34 3,193 20,-60-3,-74-12,100 4,1141-18,-1333 0,1-2,36-9,5 0,-49 8,-1-1,34-12,-34 9,0 2,37-7,-53 12,1 0,-1-1,0 1,1-1,-1 0,0-1,0 1,0-1,-1 0,1 0,-1-1,1 1,-1-1,0 0,-1 0,1-1,-1 1,0-1,0 1,0-1,0 0,-1 0,0 0,0-1,0 1,-1 0,0-1,0 1,0-1,0 0,-1 1,-1-8,1 10,-1 0,1 0,-1 0,0 0,0 1,-1-1,1 0,0 0,-1 1,0-1,1 1,-1 0,0-1,0 1,0 0,-1 0,1 0,-1 0,1 1,-1-1,1 1,-1-1,0 1,0 0,1 0,-1 0,0 0,0 1,-4-1,-11-2,0 1,-1 1,-29 2,33-1,10 0,-29 2,1-2,-1-2,-57-10,53 6,1 2,-1 2,-44 1,41 2,-1-2,-53-8,-62-12,40 6,-48 5,6 0,-260-37,297 35,-86-2,-788 15,944 1,-55 10,-49 2,140-13,-30-2,0 3,-73 12,84-9,0-1,-1-2,-37-3,-49 3,119-2,1 0,-1 1,1-1,-1 1,1-1,-1 1,1 0,-1 0,1 0,0 0,0 1,-1-1,1 1,0-1,0 1,0 0,1-1,-1 1,-2 4,2-2,0 0,0 0,0 0,1 0,0 0,0 0,0 0,0 1,0-1,1 8,1 4,0 0,2 0,-1 0,2 0,6 18,-6-24,-1-1,2 1,-1-1,1 0,1 0,0 0,0-1,12 13,-13-16,1 0,-1-1,0 0,1 0,0 0,0-1,1 1,-1-1,0-1,1 0,0 1,-1-2,13 3,67 8,-46-5,54 1,702-6,-379-4,310 2,-709 0,0-1,0-1,0 0,0-2,0 0,-1 0,27-12,-23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13:41:32.996"/>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57:29.8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1252 1,'-31'1,"0"2,-35 8,-14 1,23-5,-240 15,-91-23,366 0,1-1,-37-9,36 6,-1 1,-26-1,-34 4,59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57:33.7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1948 58,'-1507'0,"1462"-3,-78-13,67 7,-7-3,40 6,-1 2,-25-2,18 5,4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4:22.8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6:16.5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6212 58,'-197'1,"-212"-3,227-11,-46-1,-1073 13,575 3,517-17,16 1,-811 13,485 3,413-4,-117 4,131 12,55-8,-48 2,-361-7,214-2,209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6:18.95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2538 136,'-198'2,"-7"1,-252-29,345 11,-290-28,-40 40,230 5,176-2,-22 1,0-3,-88-13,68 7,63 8,0-1,1-1,-1 0,1 0,0-2,-1 1,-15-8,28 7,9 2,-7 2,11-1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6:24.91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30 318,'31'2,"0"2,-1 1,1 1,-1 1,30 13,77 16,180 26,-130-35,-24-5,-19 9,58 11,-133-35,0-3,93-6,-40 0,-121 2,97 0,133-16,-180 11,56 1,2 1,-10-12,-48 6,-10 1,71-24,-84 21,2 2,-1 1,1 2,0 1,33-2,395 10,-454-3,0 0,0 0,0 0,-1-1,1 1,0-1,0 0,0 0,0 0,-1-1,1 1,-1-1,1 0,4-4,-5 4,-1-1,0 0,1 0,-2 0,1 0,0 0,-1 0,1-1,-1 1,0 0,0-1,0 1,0-1,-1 1,0-1,0-5,1 4,-1-1,0 0,0 1,-1-1,0 1,0-1,0 1,0-1,-1 1,0 0,0 0,-1 0,1 0,-1 0,-6-8,4 8,-1-1,0 1,0 0,0 0,-1 1,1 0,-1 0,0 1,0 0,-13-4,-308-105,307 106,-1 1,-1 1,1 1,-25-1,-94 6,55 0,-309-1,360-3,1-2,0-1,-37-11,30 7,-68-8,33 13,-107-10,68 4,-171 8,138 4,-882-2,1015-1,1 0,0-2,0 1,-18-7,30 8,-16-4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6:29.0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2397 476,'-186'0,"-185"-25,-191-68,491 83,-1 2,0 4,-100 7,40-1,-503-2,622 0,1-1,0 0,-17-4,25 4,1 0,-1 0,1 0,-1 0,1-1,0 1,-1-1,1 0,0 0,0 0,0 0,0-1,0 1,1-1,-4-3,6 5,-1 0,1 1,-1-1,1 0,0 0,-1 1,1-1,0 0,0 0,0 0,-1 1,1-1,0 0,0 0,0 0,0 0,0 1,0-1,0 0,1 0,-1 0,0 1,0-1,1 0,-1 0,1 0,0-1,0 1,1 0,-1 0,0 0,1 0,-1 0,1 0,-1 0,1 0,-1 1,1-1,2 0,7-2,1 1,-1 0,14 0,-15 2,-1-1,-1 0,0-1,0 0,0 0,0-1,0 1,-1-2,1 1,-1-1,0 0,7-6,-9 7,-1-1,-1 0,1 0,-1 0,1 0,-1-1,0 1,-1-1,1 0,-1 0,0 0,0 0,-1 0,1 0,-1-1,0 1,0-10,0 7,-1-53,0 58,-1-1,1 0,-1 1,1-1,-1 1,0 0,-1-1,1 1,0 0,-1-1,0 1,0 0,-4-5,6 8,-1-1,1 1,-1-1,1 1,-1-1,1 1,-1-1,0 1,1 0,-1-1,0 1,1 0,-1 0,0 0,1-1,-1 1,0 0,0 0,1 0,-1 0,0 0,1 0,-1 0,0 0,1 1,-1-1,0 0,0 0,1 0,-1 1,0-1,1 0,-2 1,-6 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6:37.8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1354 237,'-347'-14,"301"8,0-1,1-2,0-3,0-1,-63-29,80 31,-1 1,0 2,0 1,-57-7,-6-1,18-7,55 16,0 0,0 1,-38-4,10 7,22 1,1 0,0-2,-28-6,34 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3:56:41.99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1485 57,'-111'2,"5"-1,-138-14,1-21,176 27,0 2,-109 6,60 1,-216-2,310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6T21:39:32.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13:41:33.715"/>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6T21:39:32.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6T21:40:25.8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511 1,'-22'1,"0"2,-1 0,-34 11,5-1,9-4,-43 2,71-10,0 0,-1-1,1-1,0-1,0 0,-22-6,30 6,2 0,0 0,-1 0,1 1,0 0,0 0,-1 0,1 0,0 1,-1 0,1 0,-6 2,10-2,1 0,0 1,0-1,0 0,0 1,0-1,0 0,0 1,-1-1,1 0,0 1,0-1,0 0,1 1,-1-1,0 0,0 1,0-1,0 0,0 1,0-1,0 0,1 1,-1-1,0 0,0 1,0-1,1 0,-1 0,0 1,0-1,1 0,-1 0,0 1,0-1,1 0,-1 0,0 0,1 0,-1 0,0 1,1-1,20 16,-15-12,1 2,1 1,-1 0,-1 1,1 0,-1 0,0 1,-1-1,0 1,-1 0,0 1,0-1,0 1,-2-1,1 1,1 12,1 18,-2 0,-3 63,-1-59,2-6,0-23,0 1,-1-1,-1 1,-1-1,-4 20,5-33,0 0,0 1,-1-1,1 0,0 0,-1 0,1 0,-1 0,0-1,1 1,-1 0,0-1,0 1,0-1,0 0,-1 0,1 0,0 0,0 0,-1 0,1 0,-5 0,5-1,1 1,-1-1,0 0,0 0,0 0,1 0,-1 0,0 0,0-1,0 1,1-1,-1 1,0-1,0 1,1-1,-1 0,1 0,-1 0,1 0,-1 0,1 0,-1 0,1-1,0 1,0 0,0-1,0 1,0-1,0 1,-1-3,2 3,0-1,0 1,0 0,0 0,0-1,0 1,1 0,-1 0,1-1,-1 1,0 0,1 0,0 0,-1 0,1 0,0 0,0 0,-1 0,1 0,0 0,0 0,0 0,0 0,0 1,0-1,0 0,1 1,-1-1,0 1,0-1,2 1,41-16,4 9,1 1,0 3,95 6,-35-1,296-1,-379-4,-1 0,1-1,-1-2,0 0,31-14,-55 20,9-4,-1-1,1 0,16-11,-15 9,7-4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6T21:40:32.1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129 0,'0'10,"1"1,1-1,0 0,0 0,5 12,5 25,28 244,-21-136,22 164,-37-283,-1 0,-3 57,-1-84,1 0,-1 0,-1-1,0 1,0-1,-1 1,1-1,-2 0,1 0,-1 0,-1-1,1 1,-1-1,-1 0,1 0,-10 8,13-12,-1-1,1 0,-1-1,1 1,-1 0,0-1,1 1,-1-1,0 0,0 0,0 0,0 0,0-1,0 1,0-1,-1 1,1-1,0 0,0-1,0 1,0 0,0-1,0 0,0 0,0 0,0 0,0 0,0 0,1-1,-1 1,0-1,1 0,-1 0,1 0,0 0,0 0,0-1,0 1,0-1,0 1,0-1,1 0,-1 1,1-1,0 0,0 0,0 0,0 0,1 0,-1 0,1 0,0-4,-5-23,-14-47,-2-7,16 46,1-76,-2-19,-5 13,6-140,5 255,1-1,-1-1,1 1,1 0,-1 0,1 0,0 0,0 0,1 0,0 1,0-1,0 1,1 0,-1 0,1 0,1 0,-1 1,1-1,-1 1,1 0,0 1,1-1,-1 1,8-4,7-2,0 0,0 1,1 1,0 1,33-4,127-12,-141 18,44 2,-54 2,0-1,0-1,39-8,-48 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6T21:40:35.2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645 1,'-623'0,"601"0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6T21:40:38.0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798 1,'-4'0,"1"1,-1-1,1 1,-1 0,1 1,-1-1,1 1,-4 2,-11 4,-25 6,-1-3,-1-1,1-2,-56 3,-184-7,264-4,-11 1,1 1,-35 8,55-9,-18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7:07.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7059 169,'-21'2,"0"1,0 0,1 2,0 0,0 2,0 0,-24 13,14-7,-58 17,2-13,0-3,-94 3,-5 7,21-1,-332-15,290-11,-253 3,423-1,-61-12,60 7,-57-2,52 5,-48-8,-30-2,58 11,0-3,0-3,-119-32,66 4,-143-35,175 58,-108-4,-84 14,261 3,-118 1,-210-3,142-14,69 4,13 1,-202-7,-332 19,453-15,19 0,99 14,37 1,0-2,-66-9,28-1,-1 4,-133 6,106 3,82-2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7:26.4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7310 169,'-57'0,"-1"-2,-78-13,-44-14,25 2,93 19,0 3,-117 5,67 3,-565-3,650-2,0 0,-33-8,30 4,-47-3,43 7,-42-9,42 5,-45-2,-102 9,-69-2,146-13,67 7,-62-2,-319 10,395 1,-1 0,-36 9,33-6,-39 4,2-3,1 2,-118 33,133-30,-65 6,-36 7,14 3,83-18,-96 28,122-27,8-3,0-1,0 0,-1-1,1-1,-30 2,-269 21,232-14,49-7,-57 3,51-8,-72-9,97 6,-1-1,1-2,0 1,0-2,1 0,-29-16,28 14,0 1,-1 1,0 0,1 2,-2 0,-29-2,10 0,-40-2,0 3,-98 7,55 0,-348-2,438 2,0 1,-38 8,5 1,31-6,-42 14,-19 4,24-16,51-7,1 1,-1 1,1 1,-33 10,6 3,13-6,1 2,-36 20,3 1,64-34,0 0,0 0,0 0,0 0,-1 0,1 0,0 0,0 0,0 0,0 0,0 1,0-1,0 0,0 0,0 0,0 0,0 0,0 0,0 0,0 0,0 0,0 0,0 1,0-1,0 0,0 0,0 0,0 0,0 0,0 0,0 0,0 0,0 1,0-1,0 0,0 0,0 0,0 0,0 0,0 0,0 0,0 0,0 0,0 0,0 0,0 0,1 1,-1-1,0 0,0 0,0 0,0 0,0 0,0 0,0 0,0 0,0 0,0 0,1 0,-1 0,0 0,0 0,0 0,0 0,0 0,0 0,0 0,14 2,15 0,540-5,-527 6,1 2,-1 1,70 22,-97-24,-8-2,28 8,1-2,-1-1,68 4,-49-7,103 21,-102-15,23 6,-34-6,1-2,85 4,-87-12,-1 2,67 11,-47-5,1-3,122-5,-73-2,46 4,168-5,-278-2,72-19,-17 3,-96 20,217-31,-195 27,1-2,-1-1,-1-1,48-21,29-11,-76 35,0 1,0 1,0 2,1 0,-1 2,31 4,21-1,32-1,175-4,-274 1,1-1,-1 0,1-1,-1-1,27-10,-23 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7:41.1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7420 1,'-3'5,"0"0,0-1,-1 1,0-1,0 0,0 0,0 0,-1 0,-8 5,-53 27,29-17,23-10,-1 0,1-1,-1-1,-1 0,1-1,-1-1,0-1,-1 0,-32 4,-99 4,-34 2,-295-15,451-1,1-1,-1 0,1-2,-29-10,27 7,-1 1,0 2,-36-3,-107-9,77 5,13 3,-185-10,168 20,-113-2,105-12,68 6,-47-1,-77-5,-11-1,-857 12,493 4,-2351-2,2855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7:50.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4030 644,'-21'1,"1"1,-30 7,-16 2,-437-2,294-12,136 4,22 1,-1-3,-90-12,120 9,0-1,0-1,1-1,-37-17,-55-37,60 30,-84-34,-168-63,182 87,97 31,-51-13,-13-4,45 12,-61-13,15 5,28 6,0 4,-109-9,114 14,-109-30,41 7,70 19,-1 3,0 3,-63 0,3 5,-101 4,205-1,0 0,0 1,0 0,1 1,-1 0,1 1,0 0,0 1,0 1,1 0,0 0,0 1,-14 14,7-7,10-8,1-1,-1 1,1 0,1 0,-7 9,12-15,0 0,0 0,1 1,-1-1,0 0,1 1,-1-1,1 1,-1-1,1 1,0-1,0 1,0-1,0 1,0-1,0 1,0-1,0 1,0-1,1 1,-1-1,0 1,1-1,0 1,-1-1,1 0,0 1,0-1,-1 0,1 0,0 1,0-1,1 0,-1 0,0 0,0 0,0-1,3 3,5 1,1 0,-1 0,1-1,0-1,0 1,0-1,0-1,0 0,0-1,18 0,6 0,259 39,-195-22,140 7,67-24,-121-2,-160 1,1-2,-1-1,0 0,33-12,-32 8,0 2,1 1,50-5,129-3,33-1,60-1,-261 8,-1-2,1-1,-1-1,53-26,-70 29,23-8,0 2,1 2,1 2,48-5,-13 10,111 5,-73 3,-100-3,42 1,-1-3,89-14,-117 11,0 1,0 1,0 2,44 3,-72-2,0 0,0 0,-1 1,1-1,0 1,0-1,-1 1,1 0,0 0,-1-1,1 1,-1 0,1 1,-1-1,1 0,-1 0,0 0,0 1,1-1,-1 1,0-1,1 3,-1 0,1 0,-1 0,0 0,0 0,-1 0,1 0,-1 0,0 0,0 8,-2 1,0 1,-1-1,-1 0,0 0,-7 17,2-11,-1-1,0 0,-1-1,-22 26,29-39,-1-1,1 0,0 0,-1 0,0-1,1 1,-1-1,0 0,0-1,0 1,-1-1,1 0,0 0,-7-1,-14 2,-43-5,34 1,30 2,-93-2,-97-16,111 9,1 4,-86 6,59 0,77 1,-64 11,61-6,-48 1,61-6,1 1,-1 1,1 2,0 0,-38 16,-29 8,72-26,0-1,0-1,-19 0,18-1,0 0,-32 7,-240 76,247-72,14-3,0-2,-1 0,1-2,-35 1,-495-8,527 4,0 2,0 1,1 1,-60 21,-23 5,70-26,0-2,0-1,-77-6,21 0,53 4,21 0,1-1,0-1,-30-5,37 0,18 6,0 0,0-1,0 1,0 0,0 0,0 0,-1 0,1 0,0-1,0 1,0 0,0 0,0 0,0 0,0-1,0 1,0 0,0 0,0 0,0 0,0-1,0 1,1 0,-1 0,0 0,0 0,0 0,0-1,0 1,0 0,0 0,0 0,0 0,1 0,-1 0,0 0,0-1,0 1,0 0,0 0,1 0,-1 0,0 0,0 0,0 0,0 0,1 0,31-8,264 2,-191 8,158-18,46-55,-78 13,-184 49,1 2,94-1,-80 12,0 2,116 27,-119-14,-45-13,1-1,-1-1,27 5,46 4,-43-6,72 3,360-11,-452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7:53.3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0 974,'1'-11,"0"0,1 0,3-15,3-14,7-74,-3 32,1-105,-14-280,1 443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21:47:59.4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2,'178'-2,"193"5,-324 1,77 18,-74-11,58 4,280-11,-212-6,-148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6375F-AF64-436D-9474-65ABA06CF378}"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6F713-CFD7-4D91-9162-EB4007D6768E}" type="slidenum">
              <a:rPr lang="en-US" smtClean="0"/>
              <a:t>‹#›</a:t>
            </a:fld>
            <a:endParaRPr lang="en-US"/>
          </a:p>
        </p:txBody>
      </p:sp>
    </p:spTree>
    <p:extLst>
      <p:ext uri="{BB962C8B-B14F-4D97-AF65-F5344CB8AC3E}">
        <p14:creationId xmlns:p14="http://schemas.microsoft.com/office/powerpoint/2010/main" val="52509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agencies include U.S. Army Corps of Engineers, Bureau of Reclamation, BPA, National Marine Fisheries Serviced, and the U.S. Fish and Wildlife Service</a:t>
            </a:r>
          </a:p>
        </p:txBody>
      </p:sp>
      <p:sp>
        <p:nvSpPr>
          <p:cNvPr id="4" name="Slide Number Placeholder 3"/>
          <p:cNvSpPr>
            <a:spLocks noGrp="1"/>
          </p:cNvSpPr>
          <p:nvPr>
            <p:ph type="sldNum" sz="quarter" idx="5"/>
          </p:nvPr>
        </p:nvSpPr>
        <p:spPr/>
        <p:txBody>
          <a:bodyPr/>
          <a:lstStyle/>
          <a:p>
            <a:fld id="{48B6F713-CFD7-4D91-9162-EB4007D6768E}" type="slidenum">
              <a:rPr lang="en-US" smtClean="0"/>
              <a:t>6</a:t>
            </a:fld>
            <a:endParaRPr lang="en-US"/>
          </a:p>
        </p:txBody>
      </p:sp>
    </p:spTree>
    <p:extLst>
      <p:ext uri="{BB962C8B-B14F-4D97-AF65-F5344CB8AC3E}">
        <p14:creationId xmlns:p14="http://schemas.microsoft.com/office/powerpoint/2010/main" val="343960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hydropower </a:t>
            </a:r>
            <a:r>
              <a:rPr lang="en-US" dirty="0" err="1"/>
              <a:t>primer..READ..</a:t>
            </a:r>
            <a:r>
              <a:rPr lang="en-US" b="0" i="0" dirty="0" err="1">
                <a:solidFill>
                  <a:srgbClr val="040C28"/>
                </a:solidFill>
                <a:effectLst/>
                <a:latin typeface="Google Sans"/>
              </a:rPr>
              <a:t>Dams</a:t>
            </a:r>
            <a:r>
              <a:rPr lang="en-US" b="0" i="0" dirty="0">
                <a:solidFill>
                  <a:srgbClr val="040C28"/>
                </a:solidFill>
                <a:effectLst/>
                <a:latin typeface="Google Sans"/>
              </a:rPr>
              <a:t> block fish from moving along their natural pathways between feeding and spawning grounds, causing interruptions in their life cycles that limit their abilities to reproduce</a:t>
            </a:r>
            <a:r>
              <a:rPr lang="en-US" b="0" i="0" dirty="0">
                <a:solidFill>
                  <a:srgbClr val="4D515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37</a:t>
            </a:fld>
            <a:endParaRPr lang="en-US"/>
          </a:p>
        </p:txBody>
      </p:sp>
    </p:spTree>
    <p:extLst>
      <p:ext uri="{BB962C8B-B14F-4D97-AF65-F5344CB8AC3E}">
        <p14:creationId xmlns:p14="http://schemas.microsoft.com/office/powerpoint/2010/main" val="299530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39</a:t>
            </a:fld>
            <a:endParaRPr lang="en-US"/>
          </a:p>
        </p:txBody>
      </p:sp>
    </p:spTree>
    <p:extLst>
      <p:ext uri="{BB962C8B-B14F-4D97-AF65-F5344CB8AC3E}">
        <p14:creationId xmlns:p14="http://schemas.microsoft.com/office/powerpoint/2010/main" val="386114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Parce</a:t>
            </a:r>
            <a:r>
              <a:rPr lang="en-US" dirty="0"/>
              <a:t> words</a:t>
            </a:r>
          </a:p>
        </p:txBody>
      </p:sp>
      <p:sp>
        <p:nvSpPr>
          <p:cNvPr id="4" name="Slide Number Placeholder 3"/>
          <p:cNvSpPr>
            <a:spLocks noGrp="1"/>
          </p:cNvSpPr>
          <p:nvPr>
            <p:ph type="sldNum" sz="quarter" idx="5"/>
          </p:nvPr>
        </p:nvSpPr>
        <p:spPr/>
        <p:txBody>
          <a:bodyPr/>
          <a:lstStyle/>
          <a:p>
            <a:fld id="{48B6F713-CFD7-4D91-9162-EB4007D6768E}" type="slidenum">
              <a:rPr lang="en-US" smtClean="0"/>
              <a:t>40</a:t>
            </a:fld>
            <a:endParaRPr lang="en-US"/>
          </a:p>
        </p:txBody>
      </p:sp>
    </p:spTree>
    <p:extLst>
      <p:ext uri="{BB962C8B-B14F-4D97-AF65-F5344CB8AC3E}">
        <p14:creationId xmlns:p14="http://schemas.microsoft.com/office/powerpoint/2010/main" val="190727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hydropower </a:t>
            </a:r>
            <a:r>
              <a:rPr lang="en-US" dirty="0" err="1"/>
              <a:t>primer..READ..</a:t>
            </a:r>
            <a:r>
              <a:rPr lang="en-US" b="0" i="0" dirty="0" err="1">
                <a:solidFill>
                  <a:srgbClr val="040C28"/>
                </a:solidFill>
                <a:effectLst/>
                <a:latin typeface="Google Sans"/>
              </a:rPr>
              <a:t>Dams</a:t>
            </a:r>
            <a:r>
              <a:rPr lang="en-US" b="0" i="0" dirty="0">
                <a:solidFill>
                  <a:srgbClr val="040C28"/>
                </a:solidFill>
                <a:effectLst/>
                <a:latin typeface="Google Sans"/>
              </a:rPr>
              <a:t> block fish from moving along their natural pathways between feeding and spawning grounds, causing interruptions in their life cycles that limit their abilities to reproduce</a:t>
            </a:r>
            <a:r>
              <a:rPr lang="en-US" b="0" i="0" dirty="0">
                <a:solidFill>
                  <a:srgbClr val="4D515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41</a:t>
            </a:fld>
            <a:endParaRPr lang="en-US"/>
          </a:p>
        </p:txBody>
      </p:sp>
    </p:spTree>
    <p:extLst>
      <p:ext uri="{BB962C8B-B14F-4D97-AF65-F5344CB8AC3E}">
        <p14:creationId xmlns:p14="http://schemas.microsoft.com/office/powerpoint/2010/main" val="358671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this another project meant to fail? Always a way of bringing in an alleged species, they can always hold up the …my question as I look at this …what is the real objective…to shut off our power or to really help the ecology…Do you really thing any of this is reasonable? Obtainable or an unobtainable goal so we can breach the dams…designed to put the power out…what happens if we have a 5-10 day outage…what would my patients do? How many would die? How many irretrievable…zero degrees out </a:t>
            </a:r>
            <a:r>
              <a:rPr lang="en-US" dirty="0" err="1"/>
              <a:t>forcedair</a:t>
            </a:r>
            <a:r>
              <a:rPr lang="en-US" dirty="0"/>
              <a:t> heaters…no electricity…plenty of gas…how…I’m only one…200 or 300 doctors …Is it going to be you…your ….babies in incubators, patients on ventilators…without electricity…getting out of hand…ignoring the fact it’s getting out of hand…I’m a doctor…</a:t>
            </a:r>
            <a:r>
              <a:rPr lang="en-US" dirty="0" err="1"/>
              <a:t>don’w</a:t>
            </a:r>
            <a:r>
              <a:rPr lang="en-US" dirty="0"/>
              <a:t> want to 25 years devoted to help people live through catastrophes, …this is what doctors do…because someone can name a difference species of fish, my patients are going to die and that concerns me…that’s why we don’t have…we have people answerable to their communities…come in from the community that …electricity, can’t pump gas into the cars…to shut ins</a:t>
            </a:r>
          </a:p>
        </p:txBody>
      </p:sp>
      <p:sp>
        <p:nvSpPr>
          <p:cNvPr id="4" name="Slide Number Placeholder 3"/>
          <p:cNvSpPr>
            <a:spLocks noGrp="1"/>
          </p:cNvSpPr>
          <p:nvPr>
            <p:ph type="sldNum" sz="quarter" idx="5"/>
          </p:nvPr>
        </p:nvSpPr>
        <p:spPr/>
        <p:txBody>
          <a:bodyPr/>
          <a:lstStyle/>
          <a:p>
            <a:fld id="{48B6F713-CFD7-4D91-9162-EB4007D6768E}" type="slidenum">
              <a:rPr lang="en-US" smtClean="0"/>
              <a:t>42</a:t>
            </a:fld>
            <a:endParaRPr lang="en-US"/>
          </a:p>
        </p:txBody>
      </p:sp>
    </p:spTree>
    <p:extLst>
      <p:ext uri="{BB962C8B-B14F-4D97-AF65-F5344CB8AC3E}">
        <p14:creationId xmlns:p14="http://schemas.microsoft.com/office/powerpoint/2010/main" val="367674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F713-CFD7-4D91-9162-EB4007D6768E}" type="slidenum">
              <a:rPr lang="en-US" smtClean="0"/>
              <a:t>44</a:t>
            </a:fld>
            <a:endParaRPr lang="en-US"/>
          </a:p>
        </p:txBody>
      </p:sp>
    </p:spTree>
    <p:extLst>
      <p:ext uri="{BB962C8B-B14F-4D97-AF65-F5344CB8AC3E}">
        <p14:creationId xmlns:p14="http://schemas.microsoft.com/office/powerpoint/2010/main" val="88069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regulators and policy makers are disassociated from the impacted communities; My clinic uses natural gas for heating that requires electricity to circulate the heat. That electricity is provided by Flathead Electric Coop and Bonneville Power Administration. So to keep the lights on in my clinic, and keep the heat on in winter and the air conditioning in summer, my patients rely on BPA to provide the electricity required for their care.  Our local hospital likewise…when the power goes out, if this initiative perseveres, then the petrol for the hospital generator runs dry…People will die within a short period of time. Are these practical matters being considered?</a:t>
            </a:r>
          </a:p>
          <a:p>
            <a:endParaRPr lang="en-US" dirty="0"/>
          </a:p>
        </p:txBody>
      </p:sp>
      <p:sp>
        <p:nvSpPr>
          <p:cNvPr id="4" name="Slide Number Placeholder 3"/>
          <p:cNvSpPr>
            <a:spLocks noGrp="1"/>
          </p:cNvSpPr>
          <p:nvPr>
            <p:ph type="sldNum" sz="quarter" idx="5"/>
          </p:nvPr>
        </p:nvSpPr>
        <p:spPr/>
        <p:txBody>
          <a:bodyPr/>
          <a:lstStyle/>
          <a:p>
            <a:fld id="{48B6F713-CFD7-4D91-9162-EB4007D6768E}" type="slidenum">
              <a:rPr lang="en-US" smtClean="0"/>
              <a:t>47</a:t>
            </a:fld>
            <a:endParaRPr lang="en-US"/>
          </a:p>
        </p:txBody>
      </p:sp>
    </p:spTree>
    <p:extLst>
      <p:ext uri="{BB962C8B-B14F-4D97-AF65-F5344CB8AC3E}">
        <p14:creationId xmlns:p14="http://schemas.microsoft.com/office/powerpoint/2010/main" val="250472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72</a:t>
            </a:fld>
            <a:endParaRPr lang="en-US"/>
          </a:p>
        </p:txBody>
      </p:sp>
    </p:spTree>
    <p:extLst>
      <p:ext uri="{BB962C8B-B14F-4D97-AF65-F5344CB8AC3E}">
        <p14:creationId xmlns:p14="http://schemas.microsoft.com/office/powerpoint/2010/main" val="60172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73</a:t>
            </a:fld>
            <a:endParaRPr lang="en-US"/>
          </a:p>
        </p:txBody>
      </p:sp>
    </p:spTree>
    <p:extLst>
      <p:ext uri="{BB962C8B-B14F-4D97-AF65-F5344CB8AC3E}">
        <p14:creationId xmlns:p14="http://schemas.microsoft.com/office/powerpoint/2010/main" val="60172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hydropower </a:t>
            </a:r>
            <a:r>
              <a:rPr lang="en-US" dirty="0" err="1"/>
              <a:t>primer..READ..</a:t>
            </a:r>
            <a:r>
              <a:rPr lang="en-US" b="0" i="0" dirty="0" err="1">
                <a:solidFill>
                  <a:srgbClr val="040C28"/>
                </a:solidFill>
                <a:effectLst/>
                <a:latin typeface="Google Sans"/>
              </a:rPr>
              <a:t>Dams</a:t>
            </a:r>
            <a:r>
              <a:rPr lang="en-US" b="0" i="0" dirty="0">
                <a:solidFill>
                  <a:srgbClr val="040C28"/>
                </a:solidFill>
                <a:effectLst/>
                <a:latin typeface="Google Sans"/>
              </a:rPr>
              <a:t> block fish from moving along their natural pathways between feeding and spawning grounds, causing interruptions in their life cycles that limit their abilities to reproduce</a:t>
            </a:r>
            <a:r>
              <a:rPr lang="en-US" b="0" i="0" dirty="0">
                <a:solidFill>
                  <a:srgbClr val="4D515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77</a:t>
            </a:fld>
            <a:endParaRPr lang="en-US"/>
          </a:p>
        </p:txBody>
      </p:sp>
    </p:spTree>
    <p:extLst>
      <p:ext uri="{BB962C8B-B14F-4D97-AF65-F5344CB8AC3E}">
        <p14:creationId xmlns:p14="http://schemas.microsoft.com/office/powerpoint/2010/main" val="59683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filed already</a:t>
            </a:r>
          </a:p>
        </p:txBody>
      </p:sp>
      <p:sp>
        <p:nvSpPr>
          <p:cNvPr id="4" name="Slide Number Placeholder 3"/>
          <p:cNvSpPr>
            <a:spLocks noGrp="1"/>
          </p:cNvSpPr>
          <p:nvPr>
            <p:ph type="sldNum" sz="quarter" idx="5"/>
          </p:nvPr>
        </p:nvSpPr>
        <p:spPr/>
        <p:txBody>
          <a:bodyPr/>
          <a:lstStyle/>
          <a:p>
            <a:fld id="{48B6F713-CFD7-4D91-9162-EB4007D6768E}" type="slidenum">
              <a:rPr lang="en-US" smtClean="0"/>
              <a:t>21</a:t>
            </a:fld>
            <a:endParaRPr lang="en-US"/>
          </a:p>
        </p:txBody>
      </p:sp>
    </p:spTree>
    <p:extLst>
      <p:ext uri="{BB962C8B-B14F-4D97-AF65-F5344CB8AC3E}">
        <p14:creationId xmlns:p14="http://schemas.microsoft.com/office/powerpoint/2010/main" val="2058801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by staffer of Montana U.S. Rep. Cathy McMorris Rogers</a:t>
            </a:r>
          </a:p>
        </p:txBody>
      </p:sp>
      <p:sp>
        <p:nvSpPr>
          <p:cNvPr id="4" name="Slide Number Placeholder 3"/>
          <p:cNvSpPr>
            <a:spLocks noGrp="1"/>
          </p:cNvSpPr>
          <p:nvPr>
            <p:ph type="sldNum" sz="quarter" idx="5"/>
          </p:nvPr>
        </p:nvSpPr>
        <p:spPr/>
        <p:txBody>
          <a:bodyPr/>
          <a:lstStyle/>
          <a:p>
            <a:fld id="{CE13E567-4B4B-4065-B73B-4FF42FEE49BE}" type="slidenum">
              <a:rPr lang="en-US" smtClean="0"/>
              <a:t>78</a:t>
            </a:fld>
            <a:endParaRPr lang="en-US"/>
          </a:p>
        </p:txBody>
      </p:sp>
    </p:spTree>
    <p:extLst>
      <p:ext uri="{BB962C8B-B14F-4D97-AF65-F5344CB8AC3E}">
        <p14:creationId xmlns:p14="http://schemas.microsoft.com/office/powerpoint/2010/main" val="345341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79</a:t>
            </a:fld>
            <a:endParaRPr lang="en-US"/>
          </a:p>
        </p:txBody>
      </p:sp>
    </p:spTree>
    <p:extLst>
      <p:ext uri="{BB962C8B-B14F-4D97-AF65-F5344CB8AC3E}">
        <p14:creationId xmlns:p14="http://schemas.microsoft.com/office/powerpoint/2010/main" val="60172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filed already</a:t>
            </a:r>
          </a:p>
        </p:txBody>
      </p:sp>
      <p:sp>
        <p:nvSpPr>
          <p:cNvPr id="4" name="Slide Number Placeholder 3"/>
          <p:cNvSpPr>
            <a:spLocks noGrp="1"/>
          </p:cNvSpPr>
          <p:nvPr>
            <p:ph type="sldNum" sz="quarter" idx="5"/>
          </p:nvPr>
        </p:nvSpPr>
        <p:spPr/>
        <p:txBody>
          <a:bodyPr/>
          <a:lstStyle/>
          <a:p>
            <a:fld id="{48B6F713-CFD7-4D91-9162-EB4007D6768E}" type="slidenum">
              <a:rPr lang="en-US" smtClean="0"/>
              <a:t>22</a:t>
            </a:fld>
            <a:endParaRPr lang="en-US"/>
          </a:p>
        </p:txBody>
      </p:sp>
    </p:spTree>
    <p:extLst>
      <p:ext uri="{BB962C8B-B14F-4D97-AF65-F5344CB8AC3E}">
        <p14:creationId xmlns:p14="http://schemas.microsoft.com/office/powerpoint/2010/main" val="213278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Aptos" panose="020B0004020202020204" pitchFamily="34" charset="0"/>
              </a:rPr>
              <a:t>The tribe promises to be friendly with all citizens and not harm the property of citizens </a:t>
            </a:r>
          </a:p>
          <a:p>
            <a:pPr marL="0" marR="0">
              <a:spcBef>
                <a:spcPts val="0"/>
              </a:spcBef>
              <a:spcAft>
                <a:spcPts val="0"/>
              </a:spcAft>
            </a:pPr>
            <a:r>
              <a:rPr lang="en-US" sz="1800" dirty="0">
                <a:effectLst/>
                <a:latin typeface="Calibri" panose="020F0502020204030204" pitchFamily="34" charset="0"/>
                <a:ea typeface="Aptos" panose="020B0004020202020204" pitchFamily="34" charset="0"/>
              </a:rPr>
              <a:t>The tribe members are not allowed to drink alcohol</a:t>
            </a:r>
          </a:p>
          <a:p>
            <a:endParaRPr lang="en-US" dirty="0"/>
          </a:p>
        </p:txBody>
      </p:sp>
      <p:sp>
        <p:nvSpPr>
          <p:cNvPr id="4" name="Slide Number Placeholder 3"/>
          <p:cNvSpPr>
            <a:spLocks noGrp="1"/>
          </p:cNvSpPr>
          <p:nvPr>
            <p:ph type="sldNum" sz="quarter" idx="5"/>
          </p:nvPr>
        </p:nvSpPr>
        <p:spPr/>
        <p:txBody>
          <a:bodyPr/>
          <a:lstStyle/>
          <a:p>
            <a:fld id="{48B6F713-CFD7-4D91-9162-EB4007D6768E}" type="slidenum">
              <a:rPr lang="en-US" smtClean="0"/>
              <a:t>26</a:t>
            </a:fld>
            <a:endParaRPr lang="en-US"/>
          </a:p>
        </p:txBody>
      </p:sp>
    </p:spTree>
    <p:extLst>
      <p:ext uri="{BB962C8B-B14F-4D97-AF65-F5344CB8AC3E}">
        <p14:creationId xmlns:p14="http://schemas.microsoft.com/office/powerpoint/2010/main" val="40374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hydropower </a:t>
            </a:r>
            <a:r>
              <a:rPr lang="en-US" dirty="0" err="1"/>
              <a:t>primer..READ..</a:t>
            </a:r>
            <a:r>
              <a:rPr lang="en-US" b="0" i="0" dirty="0" err="1">
                <a:solidFill>
                  <a:srgbClr val="040C28"/>
                </a:solidFill>
                <a:effectLst/>
                <a:latin typeface="Google Sans"/>
              </a:rPr>
              <a:t>Dams</a:t>
            </a:r>
            <a:r>
              <a:rPr lang="en-US" b="0" i="0" dirty="0">
                <a:solidFill>
                  <a:srgbClr val="040C28"/>
                </a:solidFill>
                <a:effectLst/>
                <a:latin typeface="Google Sans"/>
              </a:rPr>
              <a:t> block fish from moving along their natural pathways between feeding and spawning grounds, causing interruptions in their life cycles that limit their abilities to reproduce</a:t>
            </a:r>
            <a:r>
              <a:rPr lang="en-US" b="0" i="0" dirty="0">
                <a:solidFill>
                  <a:srgbClr val="4D515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27</a:t>
            </a:fld>
            <a:endParaRPr lang="en-US"/>
          </a:p>
        </p:txBody>
      </p:sp>
    </p:spTree>
    <p:extLst>
      <p:ext uri="{BB962C8B-B14F-4D97-AF65-F5344CB8AC3E}">
        <p14:creationId xmlns:p14="http://schemas.microsoft.com/office/powerpoint/2010/main" val="8793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hydropower </a:t>
            </a:r>
            <a:r>
              <a:rPr lang="en-US" dirty="0" err="1"/>
              <a:t>primer..READ..</a:t>
            </a:r>
            <a:r>
              <a:rPr lang="en-US" b="0" i="0" dirty="0" err="1">
                <a:solidFill>
                  <a:srgbClr val="040C28"/>
                </a:solidFill>
                <a:effectLst/>
                <a:latin typeface="Google Sans"/>
              </a:rPr>
              <a:t>Dams</a:t>
            </a:r>
            <a:r>
              <a:rPr lang="en-US" b="0" i="0" dirty="0">
                <a:solidFill>
                  <a:srgbClr val="040C28"/>
                </a:solidFill>
                <a:effectLst/>
                <a:latin typeface="Google Sans"/>
              </a:rPr>
              <a:t> block fish from moving along their natural pathways between feeding and spawning grounds, causing interruptions in their life cycles that limit their abilities to reproduce</a:t>
            </a:r>
            <a:r>
              <a:rPr lang="en-US" b="0" i="0" dirty="0">
                <a:solidFill>
                  <a:srgbClr val="4D515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30</a:t>
            </a:fld>
            <a:endParaRPr lang="en-US"/>
          </a:p>
        </p:txBody>
      </p:sp>
    </p:spTree>
    <p:extLst>
      <p:ext uri="{BB962C8B-B14F-4D97-AF65-F5344CB8AC3E}">
        <p14:creationId xmlns:p14="http://schemas.microsoft.com/office/powerpoint/2010/main" val="109894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I’m</a:t>
            </a:r>
            <a:r>
              <a:rPr lang="en-US" baseline="0" dirty="0"/>
              <a:t> showing here is California’s 2021..In the next slide, I’ll give you a slightly larger view</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31</a:t>
            </a:fld>
            <a:endParaRPr lang="en-US"/>
          </a:p>
        </p:txBody>
      </p:sp>
    </p:spTree>
    <p:extLst>
      <p:ext uri="{BB962C8B-B14F-4D97-AF65-F5344CB8AC3E}">
        <p14:creationId xmlns:p14="http://schemas.microsoft.com/office/powerpoint/2010/main" val="106709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highlighted some columns</a:t>
            </a:r>
            <a:r>
              <a:rPr lang="en-US" baseline="0" dirty="0"/>
              <a:t> and rows to draw your attention to them…In the interest of time to make my primary points for this slide…Natural gas is by far and away the single largest contributor to California power generation in the state, far above all others.  And notice that 2/3 of their power came from non-renewables in 2021…Included in that is that through 2021, California called large hydroelectric facilities non-renewable.  Their category of total renewables only contributed a third as you can see</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32</a:t>
            </a:fld>
            <a:endParaRPr lang="en-US"/>
          </a:p>
        </p:txBody>
      </p:sp>
    </p:spTree>
    <p:extLst>
      <p:ext uri="{BB962C8B-B14F-4D97-AF65-F5344CB8AC3E}">
        <p14:creationId xmlns:p14="http://schemas.microsoft.com/office/powerpoint/2010/main" val="179075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hydropower </a:t>
            </a:r>
            <a:r>
              <a:rPr lang="en-US" dirty="0" err="1"/>
              <a:t>primer..READ..</a:t>
            </a:r>
            <a:r>
              <a:rPr lang="en-US" b="0" i="0" dirty="0" err="1">
                <a:solidFill>
                  <a:srgbClr val="040C28"/>
                </a:solidFill>
                <a:effectLst/>
                <a:latin typeface="Google Sans"/>
              </a:rPr>
              <a:t>Dams</a:t>
            </a:r>
            <a:r>
              <a:rPr lang="en-US" b="0" i="0" dirty="0">
                <a:solidFill>
                  <a:srgbClr val="040C28"/>
                </a:solidFill>
                <a:effectLst/>
                <a:latin typeface="Google Sans"/>
              </a:rPr>
              <a:t> block fish from moving along their natural pathways between feeding and spawning grounds, causing interruptions in their life cycles that limit their abilities to reproduce</a:t>
            </a:r>
            <a:r>
              <a:rPr lang="en-US" b="0" i="0" dirty="0">
                <a:solidFill>
                  <a:srgbClr val="4D515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CE13E567-4B4B-4065-B73B-4FF42FEE49BE}" type="slidenum">
              <a:rPr lang="en-US" smtClean="0"/>
              <a:t>36</a:t>
            </a:fld>
            <a:endParaRPr lang="en-US"/>
          </a:p>
        </p:txBody>
      </p:sp>
    </p:spTree>
    <p:extLst>
      <p:ext uri="{BB962C8B-B14F-4D97-AF65-F5344CB8AC3E}">
        <p14:creationId xmlns:p14="http://schemas.microsoft.com/office/powerpoint/2010/main" val="59683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AE94-0B86-2D90-21FD-4E4275124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C4913-A401-2C14-B97B-AD4EBF705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76C421-636C-B37A-647C-1B56A08B21FF}"/>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5" name="Footer Placeholder 4">
            <a:extLst>
              <a:ext uri="{FF2B5EF4-FFF2-40B4-BE49-F238E27FC236}">
                <a16:creationId xmlns:a16="http://schemas.microsoft.com/office/drawing/2014/main" id="{FA695682-67E3-3BB4-619E-3C4005535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674DF-5A35-0490-BB57-39189A55D0BA}"/>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50500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4D2E-D7D1-F5E9-B878-E4716E41CB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DBC37-DEAB-707A-769F-CB2D37EC3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31343-879C-BEA6-75E9-7E801BAF0516}"/>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5" name="Footer Placeholder 4">
            <a:extLst>
              <a:ext uri="{FF2B5EF4-FFF2-40B4-BE49-F238E27FC236}">
                <a16:creationId xmlns:a16="http://schemas.microsoft.com/office/drawing/2014/main" id="{79C16113-3C5D-19A8-6945-4E312409C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135DD-693A-0DE5-2382-D139CD781F01}"/>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88996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A1C1E-81BA-A969-3BBB-E5EF0BB633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740CE3-2EB8-CFCA-0299-E169D739C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890E2-C3D2-A3B6-8B52-9BC3EC7C5570}"/>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5" name="Footer Placeholder 4">
            <a:extLst>
              <a:ext uri="{FF2B5EF4-FFF2-40B4-BE49-F238E27FC236}">
                <a16:creationId xmlns:a16="http://schemas.microsoft.com/office/drawing/2014/main" id="{6F6D95A4-2CE1-68C9-94E9-F780EEDE4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1A1AD-7BBF-BD0C-B0A2-873137A0F4B5}"/>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9215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24C5-E74E-5C5C-B8AE-DB94DA7AA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53658-F549-D872-35F7-50DC77D14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06AF6-06D0-9233-2B51-8E561CCC0C21}"/>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5" name="Footer Placeholder 4">
            <a:extLst>
              <a:ext uri="{FF2B5EF4-FFF2-40B4-BE49-F238E27FC236}">
                <a16:creationId xmlns:a16="http://schemas.microsoft.com/office/drawing/2014/main" id="{5F28D9F5-E117-F05B-0D90-F19112EF2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0C7AE-B192-DBA4-8782-2575B6983DAC}"/>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233261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FF23-9EFC-C324-560B-13CF2A296E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4E9EE0-A385-6D02-BB95-D275E5A53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6CC6A-73AA-1EFB-FE73-A211CF440950}"/>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5" name="Footer Placeholder 4">
            <a:extLst>
              <a:ext uri="{FF2B5EF4-FFF2-40B4-BE49-F238E27FC236}">
                <a16:creationId xmlns:a16="http://schemas.microsoft.com/office/drawing/2014/main" id="{3F594199-32B5-6C97-92DC-E4118F113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5B986-0867-2906-58C7-EE1DDF6CE7B0}"/>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38384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4592-358D-BDD3-76FF-F925DA081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535B6-F3A9-2F79-76CA-C071CE7C0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5F6C2-A332-C870-AA09-A37AF2739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42457A-25C0-6A99-3B79-67E9A8212ADD}"/>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6" name="Footer Placeholder 5">
            <a:extLst>
              <a:ext uri="{FF2B5EF4-FFF2-40B4-BE49-F238E27FC236}">
                <a16:creationId xmlns:a16="http://schemas.microsoft.com/office/drawing/2014/main" id="{758C9942-9496-7B92-7308-B414B17F9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1C645-ADDC-C783-A215-3D74C50D4CC7}"/>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00479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1C3-941F-7BA5-4C86-0C981A4086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6BAE9C-9715-1423-5472-75FF8EC2C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D9633-ECD7-B8D9-07F6-81384CD4F0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29CDB-7177-F75C-91AD-F49B7202B9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C7C8C-3EE8-9709-6FEF-53FF8CD5A9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534BD-4845-2055-CB54-03748245AA23}"/>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8" name="Footer Placeholder 7">
            <a:extLst>
              <a:ext uri="{FF2B5EF4-FFF2-40B4-BE49-F238E27FC236}">
                <a16:creationId xmlns:a16="http://schemas.microsoft.com/office/drawing/2014/main" id="{11B26643-912F-94A6-BD91-34A746F77F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1007A-F969-4F40-4A49-B212D7D8B53E}"/>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35943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8E4D-F339-6D7B-6B74-531BE818EC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FC125D-AE44-9861-E7B2-E04E0684FD35}"/>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4" name="Footer Placeholder 3">
            <a:extLst>
              <a:ext uri="{FF2B5EF4-FFF2-40B4-BE49-F238E27FC236}">
                <a16:creationId xmlns:a16="http://schemas.microsoft.com/office/drawing/2014/main" id="{3BB539A9-D4AF-B64B-32C6-88117C6EA6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049CE-F584-3998-A4BB-681675744709}"/>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793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BA2E7-0EC1-DE66-D0F6-DD36680C41A7}"/>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3" name="Footer Placeholder 2">
            <a:extLst>
              <a:ext uri="{FF2B5EF4-FFF2-40B4-BE49-F238E27FC236}">
                <a16:creationId xmlns:a16="http://schemas.microsoft.com/office/drawing/2014/main" id="{9BD69FC6-55E8-39F2-70BF-ECCFC12C2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4DB4BA-356B-1DD2-B5C8-BB64AA3351F0}"/>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418552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D10B-25E5-4B61-B075-481DDFBFC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E4304C-F383-BCDB-AED2-CD6B671C1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1465C-093B-6857-1ED0-E9D86D3C2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8630A-6500-A064-DB05-606C85BC43FC}"/>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6" name="Footer Placeholder 5">
            <a:extLst>
              <a:ext uri="{FF2B5EF4-FFF2-40B4-BE49-F238E27FC236}">
                <a16:creationId xmlns:a16="http://schemas.microsoft.com/office/drawing/2014/main" id="{D08F8FAF-834B-A0A2-E30C-731F6C8B2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9B276-67E3-FB0F-D562-9DE4E5419C20}"/>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186543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9048-FC1A-01FF-F198-DF06BD8EF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77E293-2E91-480F-F2D1-6A3A74A8F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71786A-6E46-2786-DD37-87391E3AE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897B2F-C451-B824-8FE7-39638CD3DED2}"/>
              </a:ext>
            </a:extLst>
          </p:cNvPr>
          <p:cNvSpPr>
            <a:spLocks noGrp="1"/>
          </p:cNvSpPr>
          <p:nvPr>
            <p:ph type="dt" sz="half" idx="10"/>
          </p:nvPr>
        </p:nvSpPr>
        <p:spPr/>
        <p:txBody>
          <a:bodyPr/>
          <a:lstStyle/>
          <a:p>
            <a:fld id="{D06E108F-4D32-4DE7-9107-26B406F78504}" type="datetimeFigureOut">
              <a:rPr lang="en-US" smtClean="0"/>
              <a:t>3/22/2024</a:t>
            </a:fld>
            <a:endParaRPr lang="en-US"/>
          </a:p>
        </p:txBody>
      </p:sp>
      <p:sp>
        <p:nvSpPr>
          <p:cNvPr id="6" name="Footer Placeholder 5">
            <a:extLst>
              <a:ext uri="{FF2B5EF4-FFF2-40B4-BE49-F238E27FC236}">
                <a16:creationId xmlns:a16="http://schemas.microsoft.com/office/drawing/2014/main" id="{42E2F56A-8450-9E43-F995-E36F7D506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8490F-381F-0F49-4780-58B6159842CE}"/>
              </a:ext>
            </a:extLst>
          </p:cNvPr>
          <p:cNvSpPr>
            <a:spLocks noGrp="1"/>
          </p:cNvSpPr>
          <p:nvPr>
            <p:ph type="sldNum" sz="quarter" idx="12"/>
          </p:nvPr>
        </p:nvSpPr>
        <p:spPr/>
        <p:txBody>
          <a:bodyPr/>
          <a:lstStyle/>
          <a:p>
            <a:fld id="{F4C82889-C788-4E70-8191-ADB329AC197B}" type="slidenum">
              <a:rPr lang="en-US" smtClean="0"/>
              <a:t>‹#›</a:t>
            </a:fld>
            <a:endParaRPr lang="en-US"/>
          </a:p>
        </p:txBody>
      </p:sp>
    </p:spTree>
    <p:extLst>
      <p:ext uri="{BB962C8B-B14F-4D97-AF65-F5344CB8AC3E}">
        <p14:creationId xmlns:p14="http://schemas.microsoft.com/office/powerpoint/2010/main" val="265189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C1095-3547-F12C-CB90-CF1ED7F85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5AFE7-E07A-6FEA-57F1-54E73903F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A85BD-17BC-20A3-E093-E3F38B089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E108F-4D32-4DE7-9107-26B406F78504}" type="datetimeFigureOut">
              <a:rPr lang="en-US" smtClean="0"/>
              <a:t>3/22/2024</a:t>
            </a:fld>
            <a:endParaRPr lang="en-US"/>
          </a:p>
        </p:txBody>
      </p:sp>
      <p:sp>
        <p:nvSpPr>
          <p:cNvPr id="5" name="Footer Placeholder 4">
            <a:extLst>
              <a:ext uri="{FF2B5EF4-FFF2-40B4-BE49-F238E27FC236}">
                <a16:creationId xmlns:a16="http://schemas.microsoft.com/office/drawing/2014/main" id="{B7C9148B-5E2D-8B18-B41D-3F962626B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A877E-777B-F249-776A-73B0F8D22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2889-C788-4E70-8191-ADB329AC197B}" type="slidenum">
              <a:rPr lang="en-US" smtClean="0"/>
              <a:t>‹#›</a:t>
            </a:fld>
            <a:endParaRPr lang="en-US"/>
          </a:p>
        </p:txBody>
      </p:sp>
    </p:spTree>
    <p:extLst>
      <p:ext uri="{BB962C8B-B14F-4D97-AF65-F5344CB8AC3E}">
        <p14:creationId xmlns:p14="http://schemas.microsoft.com/office/powerpoint/2010/main" val="84869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cid:image014.png@01D9BF86.0A33F380"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customXml" Target="../ink/ink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30.png"/><Relationship Id="rId26" Type="http://schemas.openxmlformats.org/officeDocument/2006/relationships/image" Target="../media/image34.png"/><Relationship Id="rId21" Type="http://schemas.openxmlformats.org/officeDocument/2006/relationships/customXml" Target="../ink/ink11.xml"/><Relationship Id="rId42" Type="http://schemas.openxmlformats.org/officeDocument/2006/relationships/image" Target="../media/image41.png"/><Relationship Id="rId47" Type="http://schemas.openxmlformats.org/officeDocument/2006/relationships/customXml" Target="../ink/ink20.xml"/><Relationship Id="rId50" Type="http://schemas.openxmlformats.org/officeDocument/2006/relationships/image" Target="../media/image45.png"/><Relationship Id="rId7" Type="http://schemas.openxmlformats.org/officeDocument/2006/relationships/customXml" Target="../ink/ink4.xml"/><Relationship Id="rId2" Type="http://schemas.openxmlformats.org/officeDocument/2006/relationships/notesSlide" Target="../notesSlides/notesSlide8.xml"/><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6.xml"/><Relationship Id="rId24" Type="http://schemas.openxmlformats.org/officeDocument/2006/relationships/image" Target="../media/image33.png"/><Relationship Id="rId32" Type="http://schemas.openxmlformats.org/officeDocument/2006/relationships/customXml" Target="../ink/ink17.xml"/><Relationship Id="rId45" Type="http://schemas.openxmlformats.org/officeDocument/2006/relationships/customXml" Target="../ink/ink19.xml"/><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35.png"/><Relationship Id="rId49" Type="http://schemas.openxmlformats.org/officeDocument/2006/relationships/customXml" Target="../ink/ink21.xml"/><Relationship Id="rId10" Type="http://schemas.openxmlformats.org/officeDocument/2006/relationships/image" Target="../media/image26.png"/><Relationship Id="rId19" Type="http://schemas.openxmlformats.org/officeDocument/2006/relationships/customXml" Target="../ink/ink10.xml"/><Relationship Id="rId31" Type="http://schemas.openxmlformats.org/officeDocument/2006/relationships/image" Target="../media/image36.png"/><Relationship Id="rId44" Type="http://schemas.openxmlformats.org/officeDocument/2006/relationships/image" Target="../media/image42.png"/><Relationship Id="rId4" Type="http://schemas.openxmlformats.org/officeDocument/2006/relationships/image" Target="../media/image230.png"/><Relationship Id="rId9" Type="http://schemas.openxmlformats.org/officeDocument/2006/relationships/customXml" Target="../ink/ink5.xml"/><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customXml" Target="../ink/ink14.xml"/><Relationship Id="rId30" Type="http://schemas.openxmlformats.org/officeDocument/2006/relationships/customXml" Target="../ink/ink16.xml"/><Relationship Id="rId43" Type="http://schemas.openxmlformats.org/officeDocument/2006/relationships/customXml" Target="../ink/ink18.xml"/><Relationship Id="rId48" Type="http://schemas.openxmlformats.org/officeDocument/2006/relationships/image" Target="../media/image44.png"/><Relationship Id="rId8" Type="http://schemas.openxmlformats.org/officeDocument/2006/relationships/image" Target="../media/image25.png"/><Relationship Id="rId3" Type="http://schemas.openxmlformats.org/officeDocument/2006/relationships/customXml" Target="../ink/ink2.xml"/><Relationship Id="rId12" Type="http://schemas.openxmlformats.org/officeDocument/2006/relationships/image" Target="../media/image27.png"/><Relationship Id="rId17" Type="http://schemas.openxmlformats.org/officeDocument/2006/relationships/customXml" Target="../ink/ink9.xml"/><Relationship Id="rId25" Type="http://schemas.openxmlformats.org/officeDocument/2006/relationships/customXml" Target="../ink/ink13.xml"/><Relationship Id="rId46"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customXml" Target="../ink/ink27.xml"/><Relationship Id="rId18" Type="http://schemas.openxmlformats.org/officeDocument/2006/relationships/image" Target="../media/image71.png"/><Relationship Id="rId26" Type="http://schemas.openxmlformats.org/officeDocument/2006/relationships/customXml" Target="../ink/ink34.xml"/><Relationship Id="rId3" Type="http://schemas.openxmlformats.org/officeDocument/2006/relationships/image" Target="../media/image451.png"/><Relationship Id="rId21" Type="http://schemas.openxmlformats.org/officeDocument/2006/relationships/image" Target="../media/image72.png"/><Relationship Id="rId7" Type="http://schemas.openxmlformats.org/officeDocument/2006/relationships/customXml" Target="../ink/ink24.xml"/><Relationship Id="rId12" Type="http://schemas.openxmlformats.org/officeDocument/2006/relationships/image" Target="../media/image490.png"/><Relationship Id="rId17" Type="http://schemas.openxmlformats.org/officeDocument/2006/relationships/customXml" Target="../ink/ink29.xml"/><Relationship Id="rId25" Type="http://schemas.openxmlformats.org/officeDocument/2006/relationships/image" Target="../media/image74.png"/><Relationship Id="rId2" Type="http://schemas.openxmlformats.org/officeDocument/2006/relationships/customXml" Target="../ink/ink22.xml"/><Relationship Id="rId16" Type="http://schemas.openxmlformats.org/officeDocument/2006/relationships/image" Target="../media/image510.png"/><Relationship Id="rId20"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customXml" Target="../ink/ink26.xml"/><Relationship Id="rId24" Type="http://schemas.openxmlformats.org/officeDocument/2006/relationships/customXml" Target="../ink/ink33.xml"/><Relationship Id="rId5" Type="http://schemas.openxmlformats.org/officeDocument/2006/relationships/customXml" Target="../ink/ink23.xml"/><Relationship Id="rId15" Type="http://schemas.openxmlformats.org/officeDocument/2006/relationships/customXml" Target="../ink/ink28.xml"/><Relationship Id="rId23" Type="http://schemas.openxmlformats.org/officeDocument/2006/relationships/image" Target="../media/image73.png"/><Relationship Id="rId10" Type="http://schemas.openxmlformats.org/officeDocument/2006/relationships/image" Target="../media/image480.png"/><Relationship Id="rId19" Type="http://schemas.openxmlformats.org/officeDocument/2006/relationships/customXml" Target="../ink/ink30.xml"/><Relationship Id="rId4" Type="http://schemas.openxmlformats.org/officeDocument/2006/relationships/image" Target="../media/image18.png"/><Relationship Id="rId9" Type="http://schemas.openxmlformats.org/officeDocument/2006/relationships/customXml" Target="../ink/ink25.xml"/><Relationship Id="rId14" Type="http://schemas.openxmlformats.org/officeDocument/2006/relationships/image" Target="../media/image500.png"/><Relationship Id="rId22" Type="http://schemas.openxmlformats.org/officeDocument/2006/relationships/customXml" Target="../ink/ink32.xml"/><Relationship Id="rId27"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C694-6EE7-D0C1-24D6-A51C281FE16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9BA907-27B7-AA72-8899-7304A8EA894F}"/>
              </a:ext>
            </a:extLst>
          </p:cNvPr>
          <p:cNvPicPr>
            <a:picLocks noChangeAspect="1"/>
          </p:cNvPicPr>
          <p:nvPr/>
        </p:nvPicPr>
        <p:blipFill>
          <a:blip r:embed="rId2"/>
          <a:stretch>
            <a:fillRect/>
          </a:stretch>
        </p:blipFill>
        <p:spPr>
          <a:xfrm>
            <a:off x="0" y="10401"/>
            <a:ext cx="12192000" cy="6847599"/>
          </a:xfrm>
          <a:prstGeom prst="rect">
            <a:avLst/>
          </a:prstGeom>
        </p:spPr>
      </p:pic>
      <p:sp>
        <p:nvSpPr>
          <p:cNvPr id="6" name="TextBox 5">
            <a:extLst>
              <a:ext uri="{FF2B5EF4-FFF2-40B4-BE49-F238E27FC236}">
                <a16:creationId xmlns:a16="http://schemas.microsoft.com/office/drawing/2014/main" id="{347EE56E-9833-2FE3-9C21-901CDED46DD5}"/>
              </a:ext>
            </a:extLst>
          </p:cNvPr>
          <p:cNvSpPr txBox="1"/>
          <p:nvPr/>
        </p:nvSpPr>
        <p:spPr>
          <a:xfrm>
            <a:off x="924561" y="4064000"/>
            <a:ext cx="8443608" cy="1969770"/>
          </a:xfrm>
          <a:prstGeom prst="rect">
            <a:avLst/>
          </a:prstGeom>
          <a:noFill/>
          <a:ln>
            <a:noFill/>
          </a:ln>
        </p:spPr>
        <p:txBody>
          <a:bodyPr wrap="square" rtlCol="0">
            <a:spAutoFit/>
          </a:bodyPr>
          <a:lstStyle/>
          <a:p>
            <a:pPr algn="ctr"/>
            <a:r>
              <a:rPr lang="en-US" sz="5200" b="1" dirty="0">
                <a:ln>
                  <a:solidFill>
                    <a:schemeClr val="bg2">
                      <a:lumMod val="90000"/>
                    </a:schemeClr>
                  </a:solidFill>
                </a:ln>
              </a:rPr>
              <a:t>Will the Snake River Dams</a:t>
            </a:r>
          </a:p>
          <a:p>
            <a:pPr algn="ctr"/>
            <a:r>
              <a:rPr lang="en-US" sz="5200" b="1" dirty="0">
                <a:ln>
                  <a:solidFill>
                    <a:schemeClr val="bg2">
                      <a:lumMod val="90000"/>
                    </a:schemeClr>
                  </a:solidFill>
                </a:ln>
              </a:rPr>
              <a:t>Be Breached?</a:t>
            </a:r>
          </a:p>
          <a:p>
            <a:pPr algn="ctr"/>
            <a:endParaRPr lang="en-US" b="1" dirty="0"/>
          </a:p>
        </p:txBody>
      </p:sp>
    </p:spTree>
    <p:extLst>
      <p:ext uri="{BB962C8B-B14F-4D97-AF65-F5344CB8AC3E}">
        <p14:creationId xmlns:p14="http://schemas.microsoft.com/office/powerpoint/2010/main" val="98257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3685768" y="812227"/>
            <a:ext cx="4772780"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CBRI OBJECTIVES </a:t>
            </a:r>
          </a:p>
        </p:txBody>
      </p:sp>
      <p:sp>
        <p:nvSpPr>
          <p:cNvPr id="3" name="TextBox 2">
            <a:extLst>
              <a:ext uri="{FF2B5EF4-FFF2-40B4-BE49-F238E27FC236}">
                <a16:creationId xmlns:a16="http://schemas.microsoft.com/office/drawing/2014/main" id="{F914189B-F956-68A2-7B37-475118814423}"/>
              </a:ext>
            </a:extLst>
          </p:cNvPr>
          <p:cNvSpPr txBox="1"/>
          <p:nvPr/>
        </p:nvSpPr>
        <p:spPr>
          <a:xfrm>
            <a:off x="627951" y="2288262"/>
            <a:ext cx="10936097" cy="2281476"/>
          </a:xfrm>
          <a:prstGeom prst="roundRect">
            <a:avLst/>
          </a:prstGeom>
          <a:solidFill>
            <a:schemeClr val="accent1">
              <a:lumMod val="60000"/>
              <a:lumOff val="40000"/>
            </a:schemeClr>
          </a:solidFill>
        </p:spPr>
        <p:txBody>
          <a:bodyPr wrap="square" rtlCol="0">
            <a:spAutoFit/>
          </a:bodyPr>
          <a:lstStyle/>
          <a:p>
            <a:r>
              <a:rPr lang="en-US" sz="3200" dirty="0"/>
              <a:t>“Objective 2: </a:t>
            </a:r>
            <a:r>
              <a:rPr lang="en-US" sz="3200" dirty="0">
                <a:highlight>
                  <a:srgbClr val="00FFFF"/>
                </a:highlight>
              </a:rPr>
              <a:t>Ensure that all native species, </a:t>
            </a:r>
            <a:r>
              <a:rPr lang="en-US" sz="3200" dirty="0"/>
              <a:t>regardless of listing status, </a:t>
            </a:r>
            <a:r>
              <a:rPr lang="en-US" sz="3200" dirty="0">
                <a:highlight>
                  <a:srgbClr val="00FFFF"/>
                </a:highlight>
              </a:rPr>
              <a:t>are considered in the comprehensive strategy </a:t>
            </a:r>
            <a:r>
              <a:rPr lang="en-US" sz="3200" dirty="0"/>
              <a:t>in a way that improves ecosystem function in the Columbia River and its tributaries”</a:t>
            </a:r>
            <a:endParaRPr lang="en-US" sz="3200" b="1" dirty="0"/>
          </a:p>
        </p:txBody>
      </p:sp>
      <p:sp>
        <p:nvSpPr>
          <p:cNvPr id="4" name="TextBox 3">
            <a:extLst>
              <a:ext uri="{FF2B5EF4-FFF2-40B4-BE49-F238E27FC236}">
                <a16:creationId xmlns:a16="http://schemas.microsoft.com/office/drawing/2014/main" id="{3B4198FA-60FA-BCE5-4FAD-AD59D5E15CCE}"/>
              </a:ext>
            </a:extLst>
          </p:cNvPr>
          <p:cNvSpPr txBox="1"/>
          <p:nvPr/>
        </p:nvSpPr>
        <p:spPr>
          <a:xfrm>
            <a:off x="627951" y="5032708"/>
            <a:ext cx="10806505" cy="1191816"/>
          </a:xfrm>
          <a:prstGeom prst="roundRect">
            <a:avLst/>
          </a:prstGeom>
          <a:solidFill>
            <a:schemeClr val="accent1">
              <a:lumMod val="60000"/>
              <a:lumOff val="40000"/>
            </a:schemeClr>
          </a:solidFill>
        </p:spPr>
        <p:txBody>
          <a:bodyPr wrap="none" rtlCol="0">
            <a:spAutoFit/>
          </a:bodyPr>
          <a:lstStyle/>
          <a:p>
            <a:r>
              <a:rPr lang="en-US" sz="3200" dirty="0"/>
              <a:t>“Objective 3: </a:t>
            </a:r>
            <a:r>
              <a:rPr lang="en-US" sz="3200" dirty="0">
                <a:highlight>
                  <a:srgbClr val="00FFFF"/>
                </a:highlight>
              </a:rPr>
              <a:t>Ensure interim fish measures are adequate </a:t>
            </a:r>
          </a:p>
          <a:p>
            <a:r>
              <a:rPr lang="en-US" sz="3200" dirty="0">
                <a:highlight>
                  <a:srgbClr val="00FFFF"/>
                </a:highlight>
              </a:rPr>
              <a:t>to minimize additional generational decline of fish populations.</a:t>
            </a:r>
          </a:p>
        </p:txBody>
      </p:sp>
    </p:spTree>
    <p:extLst>
      <p:ext uri="{BB962C8B-B14F-4D97-AF65-F5344CB8AC3E}">
        <p14:creationId xmlns:p14="http://schemas.microsoft.com/office/powerpoint/2010/main" val="288338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3685768" y="812227"/>
            <a:ext cx="4772780"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CBRI OBJECTIVES </a:t>
            </a:r>
          </a:p>
        </p:txBody>
      </p:sp>
      <p:sp>
        <p:nvSpPr>
          <p:cNvPr id="3" name="TextBox 2">
            <a:extLst>
              <a:ext uri="{FF2B5EF4-FFF2-40B4-BE49-F238E27FC236}">
                <a16:creationId xmlns:a16="http://schemas.microsoft.com/office/drawing/2014/main" id="{F914189B-F956-68A2-7B37-475118814423}"/>
              </a:ext>
            </a:extLst>
          </p:cNvPr>
          <p:cNvSpPr txBox="1"/>
          <p:nvPr/>
        </p:nvSpPr>
        <p:spPr>
          <a:xfrm>
            <a:off x="627951" y="2288262"/>
            <a:ext cx="10936097" cy="4460796"/>
          </a:xfrm>
          <a:prstGeom prst="roundRect">
            <a:avLst/>
          </a:prstGeom>
          <a:solidFill>
            <a:schemeClr val="accent1">
              <a:lumMod val="60000"/>
              <a:lumOff val="40000"/>
            </a:schemeClr>
          </a:solidFill>
        </p:spPr>
        <p:txBody>
          <a:bodyPr wrap="square" rtlCol="0">
            <a:spAutoFit/>
          </a:bodyPr>
          <a:lstStyle/>
          <a:p>
            <a:r>
              <a:rPr lang="en-US" sz="3200" dirty="0"/>
              <a:t>“Objective 4: </a:t>
            </a:r>
            <a:r>
              <a:rPr lang="en-US" sz="3200" dirty="0">
                <a:highlight>
                  <a:srgbClr val="00FFFF"/>
                </a:highlight>
              </a:rPr>
              <a:t>Invest in </a:t>
            </a:r>
            <a:r>
              <a:rPr lang="en-US" sz="3200" dirty="0"/>
              <a:t>and support communities and economic sectors (e.g., energy, transportation, agriculture, and recreation) in </a:t>
            </a:r>
            <a:r>
              <a:rPr lang="en-US" sz="3200" dirty="0">
                <a:highlight>
                  <a:srgbClr val="00FFFF"/>
                </a:highlight>
              </a:rPr>
              <a:t>a manner that is consistent with meeting decarbonization goals and mandates and integration of renewables, delivers “affordable and clean power”, </a:t>
            </a:r>
            <a:r>
              <a:rPr lang="en-US" sz="3200" dirty="0"/>
              <a:t>improves resiliency and adaptability to climate change and supports “the many resilience needs of stakeholders across the region”, and “[honors] commitments to Tribal Nations”.</a:t>
            </a:r>
            <a:endParaRPr lang="en-US" sz="3200" b="1" dirty="0"/>
          </a:p>
        </p:txBody>
      </p:sp>
    </p:spTree>
    <p:extLst>
      <p:ext uri="{BB962C8B-B14F-4D97-AF65-F5344CB8AC3E}">
        <p14:creationId xmlns:p14="http://schemas.microsoft.com/office/powerpoint/2010/main" val="136320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3576371" y="224730"/>
            <a:ext cx="4772780"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CBRI OBJECTIVES </a:t>
            </a:r>
          </a:p>
        </p:txBody>
      </p:sp>
      <p:sp>
        <p:nvSpPr>
          <p:cNvPr id="3" name="TextBox 2">
            <a:extLst>
              <a:ext uri="{FF2B5EF4-FFF2-40B4-BE49-F238E27FC236}">
                <a16:creationId xmlns:a16="http://schemas.microsoft.com/office/drawing/2014/main" id="{F914189B-F956-68A2-7B37-475118814423}"/>
              </a:ext>
            </a:extLst>
          </p:cNvPr>
          <p:cNvSpPr txBox="1"/>
          <p:nvPr/>
        </p:nvSpPr>
        <p:spPr>
          <a:xfrm>
            <a:off x="363791" y="1493073"/>
            <a:ext cx="10936097" cy="1736646"/>
          </a:xfrm>
          <a:prstGeom prst="roundRect">
            <a:avLst/>
          </a:prstGeom>
          <a:solidFill>
            <a:schemeClr val="accent1">
              <a:lumMod val="60000"/>
              <a:lumOff val="40000"/>
            </a:schemeClr>
          </a:solidFill>
        </p:spPr>
        <p:txBody>
          <a:bodyPr wrap="square" rtlCol="0">
            <a:spAutoFit/>
          </a:bodyPr>
          <a:lstStyle/>
          <a:p>
            <a:r>
              <a:rPr lang="en-US" sz="3200" dirty="0"/>
              <a:t>“Objective 5: </a:t>
            </a:r>
            <a:r>
              <a:rPr lang="en-US" sz="3200" dirty="0">
                <a:highlight>
                  <a:srgbClr val="00FFFF"/>
                </a:highlight>
              </a:rPr>
              <a:t>Secure necessary regulatory compliance, authorizations, and appropriations </a:t>
            </a:r>
            <a:r>
              <a:rPr lang="en-US" sz="3200" dirty="0"/>
              <a:t>for implementation of the strategy </a:t>
            </a:r>
            <a:r>
              <a:rPr lang="en-US" sz="3200" dirty="0">
                <a:highlight>
                  <a:srgbClr val="00FFFF"/>
                </a:highlight>
              </a:rPr>
              <a:t>with an urgency reflecting the needs of the fish.”</a:t>
            </a:r>
            <a:endParaRPr lang="en-US" sz="3200" b="1" dirty="0">
              <a:highlight>
                <a:srgbClr val="00FFFF"/>
              </a:highlight>
            </a:endParaRPr>
          </a:p>
        </p:txBody>
      </p:sp>
      <p:sp>
        <p:nvSpPr>
          <p:cNvPr id="4" name="TextBox 3">
            <a:extLst>
              <a:ext uri="{FF2B5EF4-FFF2-40B4-BE49-F238E27FC236}">
                <a16:creationId xmlns:a16="http://schemas.microsoft.com/office/drawing/2014/main" id="{3B4198FA-60FA-BCE5-4FAD-AD59D5E15CCE}"/>
              </a:ext>
            </a:extLst>
          </p:cNvPr>
          <p:cNvSpPr txBox="1"/>
          <p:nvPr/>
        </p:nvSpPr>
        <p:spPr>
          <a:xfrm>
            <a:off x="114121" y="3630156"/>
            <a:ext cx="11963755" cy="2826306"/>
          </a:xfrm>
          <a:prstGeom prst="roundRect">
            <a:avLst/>
          </a:prstGeom>
          <a:solidFill>
            <a:schemeClr val="accent1">
              <a:lumMod val="60000"/>
              <a:lumOff val="40000"/>
            </a:schemeClr>
          </a:solidFill>
        </p:spPr>
        <p:txBody>
          <a:bodyPr wrap="none" rtlCol="0">
            <a:spAutoFit/>
          </a:bodyPr>
          <a:lstStyle/>
          <a:p>
            <a:r>
              <a:rPr lang="en-US" sz="3200" dirty="0"/>
              <a:t>“Objective 6: </a:t>
            </a:r>
            <a:r>
              <a:rPr lang="en-US" sz="3200" dirty="0">
                <a:highlight>
                  <a:srgbClr val="00FFFF"/>
                </a:highlight>
              </a:rPr>
              <a:t>Ensure that the strategy and associated federal actions </a:t>
            </a:r>
          </a:p>
          <a:p>
            <a:r>
              <a:rPr lang="en-US" sz="3200" dirty="0">
                <a:highlight>
                  <a:srgbClr val="00FFFF"/>
                </a:highlight>
              </a:rPr>
              <a:t>“honor Federal commitments to Tribal Nations” and address past and</a:t>
            </a:r>
          </a:p>
          <a:p>
            <a:r>
              <a:rPr lang="en-US" sz="3200" dirty="0">
                <a:highlight>
                  <a:srgbClr val="00FFFF"/>
                </a:highlight>
              </a:rPr>
              <a:t>ongoing inequities</a:t>
            </a:r>
            <a:r>
              <a:rPr lang="en-US" sz="3200" dirty="0"/>
              <a:t> related to Columbia Basin development to reflect </a:t>
            </a:r>
          </a:p>
          <a:p>
            <a:r>
              <a:rPr lang="en-US" sz="3200" dirty="0"/>
              <a:t>and uphold federal Treaty and trust responsibilities to </a:t>
            </a:r>
          </a:p>
          <a:p>
            <a:r>
              <a:rPr lang="en-US" sz="3200" dirty="0"/>
              <a:t>Columbia Basin tribes.”</a:t>
            </a:r>
          </a:p>
        </p:txBody>
      </p:sp>
    </p:spTree>
    <p:extLst>
      <p:ext uri="{BB962C8B-B14F-4D97-AF65-F5344CB8AC3E}">
        <p14:creationId xmlns:p14="http://schemas.microsoft.com/office/powerpoint/2010/main" val="385694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39B0AA5A-6346-01D7-99BB-FD0DBFB9572B}"/>
              </a:ext>
            </a:extLst>
          </p:cNvPr>
          <p:cNvSpPr txBox="1"/>
          <p:nvPr/>
        </p:nvSpPr>
        <p:spPr>
          <a:xfrm>
            <a:off x="985520" y="670560"/>
            <a:ext cx="9614476" cy="2826306"/>
          </a:xfrm>
          <a:prstGeom prst="roundRect">
            <a:avLst/>
          </a:prstGeom>
          <a:solidFill>
            <a:schemeClr val="accent1">
              <a:lumMod val="60000"/>
              <a:lumOff val="40000"/>
            </a:schemeClr>
          </a:solidFill>
        </p:spPr>
        <p:txBody>
          <a:bodyPr wrap="none" rtlCol="0">
            <a:spAutoFit/>
          </a:bodyPr>
          <a:lstStyle/>
          <a:p>
            <a:r>
              <a:rPr lang="en-US" sz="4000" b="1" dirty="0"/>
              <a:t>APPENDIX A</a:t>
            </a:r>
          </a:p>
          <a:p>
            <a:r>
              <a:rPr lang="en-US" sz="4000" b="1" dirty="0"/>
              <a:t>DOE PROGRAM PROPOSAL: </a:t>
            </a:r>
          </a:p>
          <a:p>
            <a:r>
              <a:rPr lang="en-US" sz="4000" b="1" dirty="0"/>
              <a:t>ADVANCING TRIBAL ENERGY SOVEREIGNTY</a:t>
            </a:r>
          </a:p>
          <a:p>
            <a:r>
              <a:rPr lang="en-US" sz="4000" b="1" dirty="0"/>
              <a:t> in the PACIFIC NORTHWEST</a:t>
            </a:r>
          </a:p>
        </p:txBody>
      </p:sp>
      <p:sp>
        <p:nvSpPr>
          <p:cNvPr id="3" name="TextBox 2">
            <a:extLst>
              <a:ext uri="{FF2B5EF4-FFF2-40B4-BE49-F238E27FC236}">
                <a16:creationId xmlns:a16="http://schemas.microsoft.com/office/drawing/2014/main" id="{BAD089DE-D8F8-145F-56F7-7D891B171FB4}"/>
              </a:ext>
            </a:extLst>
          </p:cNvPr>
          <p:cNvSpPr txBox="1"/>
          <p:nvPr/>
        </p:nvSpPr>
        <p:spPr>
          <a:xfrm>
            <a:off x="264160" y="4002643"/>
            <a:ext cx="11824519" cy="783193"/>
          </a:xfrm>
          <a:prstGeom prst="roundRect">
            <a:avLst/>
          </a:prstGeom>
          <a:solidFill>
            <a:schemeClr val="accent1">
              <a:lumMod val="60000"/>
              <a:lumOff val="40000"/>
            </a:schemeClr>
          </a:solidFill>
        </p:spPr>
        <p:txBody>
          <a:bodyPr wrap="none" rtlCol="0">
            <a:spAutoFit/>
          </a:bodyPr>
          <a:lstStyle/>
          <a:p>
            <a:r>
              <a:rPr lang="en-US" sz="4000" b="1" dirty="0"/>
              <a:t>1. Tribal Energy Sovereignty Resource Planning Process</a:t>
            </a:r>
          </a:p>
        </p:txBody>
      </p:sp>
      <p:sp>
        <p:nvSpPr>
          <p:cNvPr id="4" name="TextBox 3">
            <a:extLst>
              <a:ext uri="{FF2B5EF4-FFF2-40B4-BE49-F238E27FC236}">
                <a16:creationId xmlns:a16="http://schemas.microsoft.com/office/drawing/2014/main" id="{A2C14F67-7685-8859-7B64-D1C105FCABEB}"/>
              </a:ext>
            </a:extLst>
          </p:cNvPr>
          <p:cNvSpPr txBox="1"/>
          <p:nvPr/>
        </p:nvSpPr>
        <p:spPr>
          <a:xfrm>
            <a:off x="406400" y="5435600"/>
            <a:ext cx="10690747" cy="783193"/>
          </a:xfrm>
          <a:prstGeom prst="roundRect">
            <a:avLst/>
          </a:prstGeom>
          <a:solidFill>
            <a:schemeClr val="accent1">
              <a:lumMod val="60000"/>
              <a:lumOff val="40000"/>
            </a:schemeClr>
          </a:solidFill>
        </p:spPr>
        <p:txBody>
          <a:bodyPr wrap="none" rtlCol="0">
            <a:spAutoFit/>
          </a:bodyPr>
          <a:lstStyle/>
          <a:p>
            <a:r>
              <a:rPr lang="en-US" sz="4000" b="1" dirty="0"/>
              <a:t>2. Tribal Energy Sovereignty Project Development</a:t>
            </a:r>
          </a:p>
        </p:txBody>
      </p:sp>
    </p:spTree>
    <p:extLst>
      <p:ext uri="{BB962C8B-B14F-4D97-AF65-F5344CB8AC3E}">
        <p14:creationId xmlns:p14="http://schemas.microsoft.com/office/powerpoint/2010/main" val="19723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63656" y="54157"/>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39B0AA5A-6346-01D7-99BB-FD0DBFB9572B}"/>
              </a:ext>
            </a:extLst>
          </p:cNvPr>
          <p:cNvSpPr txBox="1"/>
          <p:nvPr/>
        </p:nvSpPr>
        <p:spPr>
          <a:xfrm>
            <a:off x="979550" y="414210"/>
            <a:ext cx="10289292" cy="783193"/>
          </a:xfrm>
          <a:prstGeom prst="roundRect">
            <a:avLst/>
          </a:prstGeom>
          <a:solidFill>
            <a:schemeClr val="accent1">
              <a:lumMod val="60000"/>
              <a:lumOff val="40000"/>
            </a:schemeClr>
          </a:solidFill>
        </p:spPr>
        <p:txBody>
          <a:bodyPr wrap="none" rtlCol="0">
            <a:spAutoFit/>
          </a:bodyPr>
          <a:lstStyle/>
          <a:p>
            <a:r>
              <a:rPr lang="en-US" sz="4000" b="1" dirty="0"/>
              <a:t>APPENDIX A:  Examples of FUNDING AVAILABLE</a:t>
            </a:r>
          </a:p>
        </p:txBody>
      </p:sp>
      <p:sp>
        <p:nvSpPr>
          <p:cNvPr id="3" name="TextBox 2">
            <a:extLst>
              <a:ext uri="{FF2B5EF4-FFF2-40B4-BE49-F238E27FC236}">
                <a16:creationId xmlns:a16="http://schemas.microsoft.com/office/drawing/2014/main" id="{BAD089DE-D8F8-145F-56F7-7D891B171FB4}"/>
              </a:ext>
            </a:extLst>
          </p:cNvPr>
          <p:cNvSpPr txBox="1"/>
          <p:nvPr/>
        </p:nvSpPr>
        <p:spPr>
          <a:xfrm>
            <a:off x="327336" y="1782605"/>
            <a:ext cx="11537326" cy="749141"/>
          </a:xfrm>
          <a:prstGeom prst="roundRect">
            <a:avLst/>
          </a:prstGeom>
          <a:solidFill>
            <a:schemeClr val="accent1">
              <a:lumMod val="60000"/>
              <a:lumOff val="40000"/>
            </a:schemeClr>
          </a:solidFill>
        </p:spPr>
        <p:txBody>
          <a:bodyPr wrap="none" rtlCol="0">
            <a:spAutoFit/>
          </a:bodyPr>
          <a:lstStyle/>
          <a:p>
            <a:r>
              <a:rPr lang="en-US" sz="3800" b="1" dirty="0"/>
              <a:t>Grid resilience grant funding up to $459 million annually</a:t>
            </a:r>
          </a:p>
        </p:txBody>
      </p:sp>
      <p:sp>
        <p:nvSpPr>
          <p:cNvPr id="4" name="TextBox 3">
            <a:extLst>
              <a:ext uri="{FF2B5EF4-FFF2-40B4-BE49-F238E27FC236}">
                <a16:creationId xmlns:a16="http://schemas.microsoft.com/office/drawing/2014/main" id="{A2C14F67-7685-8859-7B64-D1C105FCABEB}"/>
              </a:ext>
            </a:extLst>
          </p:cNvPr>
          <p:cNvSpPr txBox="1"/>
          <p:nvPr/>
        </p:nvSpPr>
        <p:spPr>
          <a:xfrm>
            <a:off x="1670596" y="2869233"/>
            <a:ext cx="8907200" cy="749141"/>
          </a:xfrm>
          <a:prstGeom prst="roundRect">
            <a:avLst/>
          </a:prstGeom>
          <a:solidFill>
            <a:schemeClr val="accent1">
              <a:lumMod val="60000"/>
              <a:lumOff val="40000"/>
            </a:schemeClr>
          </a:solidFill>
        </p:spPr>
        <p:txBody>
          <a:bodyPr wrap="square" rtlCol="0">
            <a:spAutoFit/>
          </a:bodyPr>
          <a:lstStyle/>
          <a:p>
            <a:r>
              <a:rPr lang="en-US" sz="3800" b="1" dirty="0"/>
              <a:t>National Clean Investment Fund $14 billion</a:t>
            </a:r>
          </a:p>
        </p:txBody>
      </p:sp>
      <p:sp>
        <p:nvSpPr>
          <p:cNvPr id="6" name="TextBox 5">
            <a:extLst>
              <a:ext uri="{FF2B5EF4-FFF2-40B4-BE49-F238E27FC236}">
                <a16:creationId xmlns:a16="http://schemas.microsoft.com/office/drawing/2014/main" id="{D6DE3AB1-0BD3-1551-05F1-BCB7689846DC}"/>
              </a:ext>
            </a:extLst>
          </p:cNvPr>
          <p:cNvSpPr txBox="1"/>
          <p:nvPr/>
        </p:nvSpPr>
        <p:spPr>
          <a:xfrm>
            <a:off x="979550" y="3891383"/>
            <a:ext cx="9861995" cy="749141"/>
          </a:xfrm>
          <a:prstGeom prst="roundRect">
            <a:avLst/>
          </a:prstGeom>
          <a:solidFill>
            <a:schemeClr val="accent1">
              <a:lumMod val="60000"/>
              <a:lumOff val="40000"/>
            </a:schemeClr>
          </a:solidFill>
        </p:spPr>
        <p:txBody>
          <a:bodyPr wrap="none" rtlCol="0">
            <a:spAutoFit/>
          </a:bodyPr>
          <a:lstStyle/>
          <a:p>
            <a:r>
              <a:rPr lang="en-US" sz="3800" b="1" dirty="0"/>
              <a:t>Efficient Electric Appliance Rebates $225 million</a:t>
            </a:r>
          </a:p>
        </p:txBody>
      </p:sp>
      <p:sp>
        <p:nvSpPr>
          <p:cNvPr id="7" name="TextBox 6">
            <a:extLst>
              <a:ext uri="{FF2B5EF4-FFF2-40B4-BE49-F238E27FC236}">
                <a16:creationId xmlns:a16="http://schemas.microsoft.com/office/drawing/2014/main" id="{9D9B81D2-2DD2-A37D-E7BF-DD54C25946DC}"/>
              </a:ext>
            </a:extLst>
          </p:cNvPr>
          <p:cNvSpPr txBox="1"/>
          <p:nvPr/>
        </p:nvSpPr>
        <p:spPr>
          <a:xfrm>
            <a:off x="336777" y="4952717"/>
            <a:ext cx="11371446" cy="715089"/>
          </a:xfrm>
          <a:prstGeom prst="roundRect">
            <a:avLst/>
          </a:prstGeom>
          <a:solidFill>
            <a:schemeClr val="accent1">
              <a:lumMod val="60000"/>
              <a:lumOff val="40000"/>
            </a:schemeClr>
          </a:solidFill>
        </p:spPr>
        <p:txBody>
          <a:bodyPr wrap="none" rtlCol="0">
            <a:spAutoFit/>
          </a:bodyPr>
          <a:lstStyle/>
          <a:p>
            <a:r>
              <a:rPr lang="en-US" sz="3600" b="1" dirty="0"/>
              <a:t>Energy Improvement in Rural and Remote Areas  $1 billion</a:t>
            </a:r>
          </a:p>
        </p:txBody>
      </p:sp>
      <p:sp>
        <p:nvSpPr>
          <p:cNvPr id="8" name="TextBox 7">
            <a:extLst>
              <a:ext uri="{FF2B5EF4-FFF2-40B4-BE49-F238E27FC236}">
                <a16:creationId xmlns:a16="http://schemas.microsoft.com/office/drawing/2014/main" id="{91E734E4-DC4C-DAD4-114A-367478D75073}"/>
              </a:ext>
            </a:extLst>
          </p:cNvPr>
          <p:cNvSpPr txBox="1"/>
          <p:nvPr/>
        </p:nvSpPr>
        <p:spPr>
          <a:xfrm>
            <a:off x="410277" y="5979999"/>
            <a:ext cx="11157542" cy="749141"/>
          </a:xfrm>
          <a:prstGeom prst="roundRect">
            <a:avLst/>
          </a:prstGeom>
          <a:solidFill>
            <a:schemeClr val="accent1">
              <a:lumMod val="60000"/>
              <a:lumOff val="40000"/>
            </a:schemeClr>
          </a:solidFill>
        </p:spPr>
        <p:txBody>
          <a:bodyPr wrap="none" rtlCol="0">
            <a:spAutoFit/>
          </a:bodyPr>
          <a:lstStyle/>
          <a:p>
            <a:r>
              <a:rPr lang="en-US" sz="3800" b="1" dirty="0"/>
              <a:t>$20 billion DOE Tribal Energy Loan Guarantee Program</a:t>
            </a:r>
          </a:p>
        </p:txBody>
      </p:sp>
    </p:spTree>
    <p:extLst>
      <p:ext uri="{BB962C8B-B14F-4D97-AF65-F5344CB8AC3E}">
        <p14:creationId xmlns:p14="http://schemas.microsoft.com/office/powerpoint/2010/main" val="85315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63656" y="54157"/>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39B0AA5A-6346-01D7-99BB-FD0DBFB9572B}"/>
              </a:ext>
            </a:extLst>
          </p:cNvPr>
          <p:cNvSpPr txBox="1"/>
          <p:nvPr/>
        </p:nvSpPr>
        <p:spPr>
          <a:xfrm>
            <a:off x="979550" y="414210"/>
            <a:ext cx="10289292" cy="783193"/>
          </a:xfrm>
          <a:prstGeom prst="roundRect">
            <a:avLst/>
          </a:prstGeom>
          <a:solidFill>
            <a:schemeClr val="accent1">
              <a:lumMod val="60000"/>
              <a:lumOff val="40000"/>
            </a:schemeClr>
          </a:solidFill>
        </p:spPr>
        <p:txBody>
          <a:bodyPr wrap="none" rtlCol="0">
            <a:spAutoFit/>
          </a:bodyPr>
          <a:lstStyle/>
          <a:p>
            <a:r>
              <a:rPr lang="en-US" sz="4000" b="1" dirty="0"/>
              <a:t>APPENDIX A:  Examples of FUNDING AVAILABLE</a:t>
            </a:r>
          </a:p>
        </p:txBody>
      </p:sp>
      <p:sp>
        <p:nvSpPr>
          <p:cNvPr id="3" name="TextBox 2">
            <a:extLst>
              <a:ext uri="{FF2B5EF4-FFF2-40B4-BE49-F238E27FC236}">
                <a16:creationId xmlns:a16="http://schemas.microsoft.com/office/drawing/2014/main" id="{BAD089DE-D8F8-145F-56F7-7D891B171FB4}"/>
              </a:ext>
            </a:extLst>
          </p:cNvPr>
          <p:cNvSpPr txBox="1"/>
          <p:nvPr/>
        </p:nvSpPr>
        <p:spPr>
          <a:xfrm>
            <a:off x="327336" y="1782605"/>
            <a:ext cx="11537326" cy="749141"/>
          </a:xfrm>
          <a:prstGeom prst="roundRect">
            <a:avLst/>
          </a:prstGeom>
          <a:solidFill>
            <a:schemeClr val="accent1">
              <a:lumMod val="60000"/>
              <a:lumOff val="40000"/>
            </a:schemeClr>
          </a:solidFill>
        </p:spPr>
        <p:txBody>
          <a:bodyPr wrap="none" rtlCol="0">
            <a:spAutoFit/>
          </a:bodyPr>
          <a:lstStyle/>
          <a:p>
            <a:r>
              <a:rPr lang="en-US" sz="3800" b="1" dirty="0"/>
              <a:t>Grid resilience grant funding up to $459 million annually</a:t>
            </a:r>
          </a:p>
        </p:txBody>
      </p:sp>
      <p:sp>
        <p:nvSpPr>
          <p:cNvPr id="4" name="TextBox 3">
            <a:extLst>
              <a:ext uri="{FF2B5EF4-FFF2-40B4-BE49-F238E27FC236}">
                <a16:creationId xmlns:a16="http://schemas.microsoft.com/office/drawing/2014/main" id="{A2C14F67-7685-8859-7B64-D1C105FCABEB}"/>
              </a:ext>
            </a:extLst>
          </p:cNvPr>
          <p:cNvSpPr txBox="1"/>
          <p:nvPr/>
        </p:nvSpPr>
        <p:spPr>
          <a:xfrm>
            <a:off x="165679" y="2843939"/>
            <a:ext cx="11860641" cy="715089"/>
          </a:xfrm>
          <a:prstGeom prst="roundRect">
            <a:avLst/>
          </a:prstGeom>
          <a:solidFill>
            <a:schemeClr val="accent1">
              <a:lumMod val="60000"/>
              <a:lumOff val="40000"/>
            </a:schemeClr>
          </a:solidFill>
        </p:spPr>
        <p:txBody>
          <a:bodyPr wrap="square" rtlCol="0">
            <a:spAutoFit/>
          </a:bodyPr>
          <a:lstStyle/>
          <a:p>
            <a:r>
              <a:rPr lang="en-US" sz="3600" b="1" dirty="0"/>
              <a:t>Energy Efficiency and Conservation Block Grants $5.5 million</a:t>
            </a:r>
          </a:p>
        </p:txBody>
      </p:sp>
      <p:sp>
        <p:nvSpPr>
          <p:cNvPr id="6" name="TextBox 5">
            <a:extLst>
              <a:ext uri="{FF2B5EF4-FFF2-40B4-BE49-F238E27FC236}">
                <a16:creationId xmlns:a16="http://schemas.microsoft.com/office/drawing/2014/main" id="{D6DE3AB1-0BD3-1551-05F1-BCB7689846DC}"/>
              </a:ext>
            </a:extLst>
          </p:cNvPr>
          <p:cNvSpPr txBox="1"/>
          <p:nvPr/>
        </p:nvSpPr>
        <p:spPr>
          <a:xfrm>
            <a:off x="129989" y="3881302"/>
            <a:ext cx="11988603" cy="749141"/>
          </a:xfrm>
          <a:prstGeom prst="roundRect">
            <a:avLst/>
          </a:prstGeom>
          <a:solidFill>
            <a:schemeClr val="accent1">
              <a:lumMod val="60000"/>
              <a:lumOff val="40000"/>
            </a:schemeClr>
          </a:solidFill>
        </p:spPr>
        <p:txBody>
          <a:bodyPr wrap="none" rtlCol="0">
            <a:spAutoFit/>
          </a:bodyPr>
          <a:lstStyle/>
          <a:p>
            <a:r>
              <a:rPr lang="en-US" sz="3800" b="1" dirty="0"/>
              <a:t>Tribal Electrification Program received $145 million via IRA</a:t>
            </a:r>
          </a:p>
        </p:txBody>
      </p:sp>
      <p:sp>
        <p:nvSpPr>
          <p:cNvPr id="7" name="TextBox 6">
            <a:extLst>
              <a:ext uri="{FF2B5EF4-FFF2-40B4-BE49-F238E27FC236}">
                <a16:creationId xmlns:a16="http://schemas.microsoft.com/office/drawing/2014/main" id="{9D9B81D2-2DD2-A37D-E7BF-DD54C25946DC}"/>
              </a:ext>
            </a:extLst>
          </p:cNvPr>
          <p:cNvSpPr txBox="1"/>
          <p:nvPr/>
        </p:nvSpPr>
        <p:spPr>
          <a:xfrm>
            <a:off x="288026" y="4927545"/>
            <a:ext cx="11612603" cy="715089"/>
          </a:xfrm>
          <a:prstGeom prst="roundRect">
            <a:avLst/>
          </a:prstGeom>
          <a:solidFill>
            <a:schemeClr val="accent1">
              <a:lumMod val="60000"/>
              <a:lumOff val="40000"/>
            </a:schemeClr>
          </a:solidFill>
        </p:spPr>
        <p:txBody>
          <a:bodyPr wrap="none" rtlCol="0">
            <a:spAutoFit/>
          </a:bodyPr>
          <a:lstStyle/>
          <a:p>
            <a:r>
              <a:rPr lang="en-US" sz="3600" b="1" dirty="0"/>
              <a:t>BPA appropriated $300 million for fish restoration 09/27/23</a:t>
            </a:r>
          </a:p>
        </p:txBody>
      </p:sp>
      <p:sp>
        <p:nvSpPr>
          <p:cNvPr id="9" name="TextBox 8">
            <a:extLst>
              <a:ext uri="{FF2B5EF4-FFF2-40B4-BE49-F238E27FC236}">
                <a16:creationId xmlns:a16="http://schemas.microsoft.com/office/drawing/2014/main" id="{3D8EE5C1-5BFE-3D3C-0324-8BCF8E2CCBBC}"/>
              </a:ext>
            </a:extLst>
          </p:cNvPr>
          <p:cNvSpPr txBox="1"/>
          <p:nvPr/>
        </p:nvSpPr>
        <p:spPr>
          <a:xfrm>
            <a:off x="715119" y="5941463"/>
            <a:ext cx="10553723" cy="715089"/>
          </a:xfrm>
          <a:prstGeom prst="roundRect">
            <a:avLst/>
          </a:prstGeom>
          <a:solidFill>
            <a:schemeClr val="accent1">
              <a:lumMod val="60000"/>
              <a:lumOff val="40000"/>
            </a:schemeClr>
          </a:solidFill>
        </p:spPr>
        <p:txBody>
          <a:bodyPr wrap="none" rtlCol="0">
            <a:spAutoFit/>
          </a:bodyPr>
          <a:lstStyle/>
          <a:p>
            <a:r>
              <a:rPr lang="en-US" sz="3600" b="1" dirty="0"/>
              <a:t>BPA gave $900 million for endangered salmon by 2008</a:t>
            </a:r>
          </a:p>
        </p:txBody>
      </p:sp>
    </p:spTree>
    <p:extLst>
      <p:ext uri="{BB962C8B-B14F-4D97-AF65-F5344CB8AC3E}">
        <p14:creationId xmlns:p14="http://schemas.microsoft.com/office/powerpoint/2010/main" val="10754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71B28D-5B22-1A4D-8849-6B5DC582659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6922B9-E263-2150-8E30-749188128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3F599382-D976-C4D7-ACB8-AD02B539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962A4B7-1A83-5CD0-C8FC-44DC04FFD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B587233B-8EE4-E21B-C2F8-44688E058D39}"/>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051BB387-255C-6C22-B0DA-CC99CE750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F622B884-F49F-E872-5B59-64BA588797D2}"/>
              </a:ext>
            </a:extLst>
          </p:cNvPr>
          <p:cNvSpPr txBox="1"/>
          <p:nvPr/>
        </p:nvSpPr>
        <p:spPr>
          <a:xfrm>
            <a:off x="1487569" y="859702"/>
            <a:ext cx="8740966" cy="1736646"/>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Memorandum of Understanding</a:t>
            </a:r>
          </a:p>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Signed 12/14/23 </a:t>
            </a:r>
          </a:p>
        </p:txBody>
      </p:sp>
      <p:sp>
        <p:nvSpPr>
          <p:cNvPr id="3" name="TextBox 2">
            <a:extLst>
              <a:ext uri="{FF2B5EF4-FFF2-40B4-BE49-F238E27FC236}">
                <a16:creationId xmlns:a16="http://schemas.microsoft.com/office/drawing/2014/main" id="{8B5EFDA0-072B-5F25-7AA2-A161E4A26CB9}"/>
              </a:ext>
            </a:extLst>
          </p:cNvPr>
          <p:cNvSpPr txBox="1"/>
          <p:nvPr/>
        </p:nvSpPr>
        <p:spPr>
          <a:xfrm>
            <a:off x="687419" y="3187592"/>
            <a:ext cx="10817157" cy="1464231"/>
          </a:xfrm>
          <a:prstGeom prst="roundRect">
            <a:avLst/>
          </a:prstGeom>
          <a:solidFill>
            <a:schemeClr val="accent1">
              <a:lumMod val="60000"/>
              <a:lumOff val="40000"/>
            </a:schemeClr>
          </a:solidFill>
        </p:spPr>
        <p:txBody>
          <a:bodyPr wrap="square" rtlCol="0">
            <a:spAutoFit/>
          </a:bodyPr>
          <a:lstStyle/>
          <a:p>
            <a:pPr algn="ctr"/>
            <a:r>
              <a:rPr lang="en-US" sz="4000" b="1" dirty="0"/>
              <a:t>Bonneville Power Administration </a:t>
            </a:r>
          </a:p>
          <a:p>
            <a:pPr algn="ctr"/>
            <a:r>
              <a:rPr lang="en-US" sz="4000" b="1" dirty="0"/>
              <a:t>was one of the Federal Signees  </a:t>
            </a:r>
          </a:p>
        </p:txBody>
      </p:sp>
      <p:sp>
        <p:nvSpPr>
          <p:cNvPr id="4" name="TextBox 3">
            <a:extLst>
              <a:ext uri="{FF2B5EF4-FFF2-40B4-BE49-F238E27FC236}">
                <a16:creationId xmlns:a16="http://schemas.microsoft.com/office/drawing/2014/main" id="{659C836B-2EF2-40DE-8406-FAFCF6BBA558}"/>
              </a:ext>
            </a:extLst>
          </p:cNvPr>
          <p:cNvSpPr txBox="1"/>
          <p:nvPr/>
        </p:nvSpPr>
        <p:spPr>
          <a:xfrm>
            <a:off x="1108951" y="5022796"/>
            <a:ext cx="9974095" cy="1464231"/>
          </a:xfrm>
          <a:prstGeom prst="roundRect">
            <a:avLst/>
          </a:prstGeom>
          <a:solidFill>
            <a:schemeClr val="accent1">
              <a:lumMod val="60000"/>
              <a:lumOff val="40000"/>
            </a:schemeClr>
          </a:solidFill>
        </p:spPr>
        <p:txBody>
          <a:bodyPr wrap="square" rtlCol="0">
            <a:spAutoFit/>
          </a:bodyPr>
          <a:lstStyle/>
          <a:p>
            <a:pPr algn="ctr"/>
            <a:r>
              <a:rPr lang="en-US" sz="4000" b="1" dirty="0"/>
              <a:t>A representative of BPA pointed out that the MOU is not identical to the CBRI</a:t>
            </a:r>
          </a:p>
        </p:txBody>
      </p:sp>
    </p:spTree>
    <p:extLst>
      <p:ext uri="{BB962C8B-B14F-4D97-AF65-F5344CB8AC3E}">
        <p14:creationId xmlns:p14="http://schemas.microsoft.com/office/powerpoint/2010/main" val="33720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ECE0BA-58BB-8720-658D-0D203025892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4776C-0A8A-BF66-0876-ED0BBBAF6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B97825C-B3CE-03B7-9ED4-B2C73EC64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DF9A478-8FFC-9C64-258B-99CE56991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996BDBF1-5E36-A913-F066-0C0F37E19770}"/>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2FFD11DF-B38D-C8D6-DA8D-644C85FA2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F1625603-7D75-DF26-BAE2-47EC5180D42C}"/>
              </a:ext>
            </a:extLst>
          </p:cNvPr>
          <p:cNvSpPr txBox="1"/>
          <p:nvPr/>
        </p:nvSpPr>
        <p:spPr>
          <a:xfrm>
            <a:off x="1560751" y="1196253"/>
            <a:ext cx="8804024"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Memorandum of Understanding</a:t>
            </a: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69EF509B-01E8-201D-958B-2C48813E44AD}"/>
              </a:ext>
            </a:extLst>
          </p:cNvPr>
          <p:cNvSpPr txBox="1"/>
          <p:nvPr/>
        </p:nvSpPr>
        <p:spPr>
          <a:xfrm>
            <a:off x="3432917" y="3292690"/>
            <a:ext cx="5059693" cy="1464231"/>
          </a:xfrm>
          <a:prstGeom prst="roundRect">
            <a:avLst/>
          </a:prstGeom>
          <a:solidFill>
            <a:schemeClr val="accent1">
              <a:lumMod val="60000"/>
              <a:lumOff val="40000"/>
            </a:schemeClr>
          </a:solidFill>
        </p:spPr>
        <p:txBody>
          <a:bodyPr wrap="square" rtlCol="0">
            <a:spAutoFit/>
          </a:bodyPr>
          <a:lstStyle/>
          <a:p>
            <a:pPr algn="ctr"/>
            <a:r>
              <a:rPr lang="en-US" sz="4000" b="1" dirty="0"/>
              <a:t>16 WHEREAS </a:t>
            </a:r>
          </a:p>
          <a:p>
            <a:pPr algn="ctr"/>
            <a:r>
              <a:rPr lang="en-US" sz="4000" b="1" dirty="0"/>
              <a:t>11 NOW THEREFOREs</a:t>
            </a:r>
            <a:endParaRPr lang="en-US" sz="4000" b="1" dirty="0">
              <a:highlight>
                <a:srgbClr val="00FFFF"/>
              </a:highlight>
            </a:endParaRPr>
          </a:p>
        </p:txBody>
      </p:sp>
      <p:sp>
        <p:nvSpPr>
          <p:cNvPr id="4" name="TextBox 3">
            <a:extLst>
              <a:ext uri="{FF2B5EF4-FFF2-40B4-BE49-F238E27FC236}">
                <a16:creationId xmlns:a16="http://schemas.microsoft.com/office/drawing/2014/main" id="{70178C63-2A34-8E3F-3C82-649826427159}"/>
              </a:ext>
            </a:extLst>
          </p:cNvPr>
          <p:cNvSpPr txBox="1"/>
          <p:nvPr/>
        </p:nvSpPr>
        <p:spPr>
          <a:xfrm>
            <a:off x="150750" y="5306561"/>
            <a:ext cx="11890499" cy="919401"/>
          </a:xfrm>
          <a:prstGeom prst="roundRect">
            <a:avLst/>
          </a:prstGeom>
          <a:solidFill>
            <a:schemeClr val="accent1">
              <a:lumMod val="60000"/>
              <a:lumOff val="40000"/>
            </a:schemeClr>
          </a:solidFill>
        </p:spPr>
        <p:txBody>
          <a:bodyPr wrap="none" rtlCol="0">
            <a:spAutoFit/>
          </a:bodyPr>
          <a:lstStyle/>
          <a:p>
            <a:r>
              <a:rPr lang="en-US" sz="4800" b="1" dirty="0"/>
              <a:t>“2. USC Commitments in Support of the” CBRI</a:t>
            </a:r>
          </a:p>
        </p:txBody>
      </p:sp>
    </p:spTree>
    <p:extLst>
      <p:ext uri="{BB962C8B-B14F-4D97-AF65-F5344CB8AC3E}">
        <p14:creationId xmlns:p14="http://schemas.microsoft.com/office/powerpoint/2010/main" val="33938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C0BF0-CA5A-6A32-642B-35A771743D6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876BA4-B595-BE51-59CE-D15351C5D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D1651AA2-8FD6-4B6B-F8C3-0739BADB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72C0634-B804-4BDD-BC85-5589910D3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A9CC8304-DF39-D033-FF94-7AC779D23521}"/>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A5A33A57-64C1-1F3E-D6D0-599B25457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E362298D-1344-F134-0A49-0D0CF1000D99}"/>
              </a:ext>
            </a:extLst>
          </p:cNvPr>
          <p:cNvSpPr txBox="1"/>
          <p:nvPr/>
        </p:nvSpPr>
        <p:spPr>
          <a:xfrm>
            <a:off x="3567177" y="224730"/>
            <a:ext cx="4791166" cy="783193"/>
          </a:xfrm>
          <a:prstGeom prst="roundRect">
            <a:avLst/>
          </a:prstGeom>
          <a:solidFill>
            <a:schemeClr val="accent1">
              <a:lumMod val="60000"/>
              <a:lumOff val="40000"/>
            </a:schemeClr>
          </a:solidFill>
        </p:spPr>
        <p:txBody>
          <a:bodyPr wrap="none" rtlCol="0">
            <a:spAutoFit/>
          </a:bodyPr>
          <a:lstStyle/>
          <a:p>
            <a:pPr algn="ctr"/>
            <a:r>
              <a:rPr lang="en-US" sz="40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MOU THEREFORE #2</a:t>
            </a:r>
            <a:r>
              <a:rPr lang="en-US" sz="40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867CD37D-6061-7EAB-A643-2002AA6DC404}"/>
              </a:ext>
            </a:extLst>
          </p:cNvPr>
          <p:cNvSpPr txBox="1"/>
          <p:nvPr/>
        </p:nvSpPr>
        <p:spPr>
          <a:xfrm>
            <a:off x="1232802" y="1490071"/>
            <a:ext cx="9991902" cy="783193"/>
          </a:xfrm>
          <a:prstGeom prst="roundRect">
            <a:avLst/>
          </a:prstGeom>
          <a:solidFill>
            <a:schemeClr val="accent1">
              <a:lumMod val="60000"/>
              <a:lumOff val="40000"/>
            </a:schemeClr>
          </a:solidFill>
        </p:spPr>
        <p:txBody>
          <a:bodyPr wrap="none" rtlCol="0">
            <a:spAutoFit/>
          </a:bodyPr>
          <a:lstStyle/>
          <a:p>
            <a:r>
              <a:rPr lang="en-US" sz="4000" b="1" dirty="0"/>
              <a:t>“2. USG Commitments in Support of the” CBRI</a:t>
            </a:r>
          </a:p>
        </p:txBody>
      </p:sp>
      <p:sp>
        <p:nvSpPr>
          <p:cNvPr id="6" name="TextBox 5">
            <a:extLst>
              <a:ext uri="{FF2B5EF4-FFF2-40B4-BE49-F238E27FC236}">
                <a16:creationId xmlns:a16="http://schemas.microsoft.com/office/drawing/2014/main" id="{E01EFB22-96BE-98D9-0EE7-55EA4425A5B5}"/>
              </a:ext>
            </a:extLst>
          </p:cNvPr>
          <p:cNvSpPr txBox="1"/>
          <p:nvPr/>
        </p:nvSpPr>
        <p:spPr>
          <a:xfrm>
            <a:off x="193882" y="2755412"/>
            <a:ext cx="11804236" cy="3779758"/>
          </a:xfrm>
          <a:prstGeom prst="roundRect">
            <a:avLst/>
          </a:prstGeom>
          <a:solidFill>
            <a:schemeClr val="accent1">
              <a:lumMod val="60000"/>
              <a:lumOff val="40000"/>
            </a:schemeClr>
          </a:solidFill>
        </p:spPr>
        <p:txBody>
          <a:bodyPr wrap="none" rtlCol="0">
            <a:spAutoFit/>
          </a:bodyPr>
          <a:lstStyle/>
          <a:p>
            <a:pPr marL="742950" indent="-742950">
              <a:buAutoNum type="arabicParenBoth"/>
            </a:pPr>
            <a:r>
              <a:rPr lang="en-US" sz="3600" b="1" dirty="0"/>
              <a:t>the outcome of the environmental compliance and </a:t>
            </a:r>
          </a:p>
          <a:p>
            <a:r>
              <a:rPr lang="en-US" sz="3600" b="1" dirty="0"/>
              <a:t>2.1…The Parties recognize that the USG Commitments and </a:t>
            </a:r>
          </a:p>
          <a:p>
            <a:r>
              <a:rPr lang="en-US" sz="3600" b="1" dirty="0"/>
              <a:t>actions identified in this MOU could change depending on </a:t>
            </a:r>
          </a:p>
          <a:p>
            <a:r>
              <a:rPr lang="en-US" sz="3600" b="1" dirty="0"/>
              <a:t>associated Federal agency decision-making processes or </a:t>
            </a:r>
          </a:p>
          <a:p>
            <a:r>
              <a:rPr lang="en-US" sz="3600" b="1" dirty="0"/>
              <a:t>(2) congressional action to authorize and fund the</a:t>
            </a:r>
          </a:p>
          <a:p>
            <a:r>
              <a:rPr lang="en-US" sz="3600" b="1" dirty="0"/>
              <a:t>breach of the four lower Snake River dams</a:t>
            </a:r>
          </a:p>
        </p:txBody>
      </p:sp>
    </p:spTree>
    <p:extLst>
      <p:ext uri="{BB962C8B-B14F-4D97-AF65-F5344CB8AC3E}">
        <p14:creationId xmlns:p14="http://schemas.microsoft.com/office/powerpoint/2010/main" val="29271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9DD35-3029-EB88-050F-A9E728AEFF58}"/>
              </a:ext>
            </a:extLst>
          </p:cNvPr>
          <p:cNvPicPr>
            <a:picLocks noChangeAspect="1"/>
          </p:cNvPicPr>
          <p:nvPr/>
        </p:nvPicPr>
        <p:blipFill>
          <a:blip r:embed="rId2"/>
          <a:stretch>
            <a:fillRect/>
          </a:stretch>
        </p:blipFill>
        <p:spPr>
          <a:xfrm>
            <a:off x="0" y="10401"/>
            <a:ext cx="12192000" cy="6847599"/>
          </a:xfrm>
          <a:prstGeom prst="rect">
            <a:avLst/>
          </a:prstGeom>
        </p:spPr>
      </p:pic>
      <p:sp>
        <p:nvSpPr>
          <p:cNvPr id="6" name="TextBox 5">
            <a:extLst>
              <a:ext uri="{FF2B5EF4-FFF2-40B4-BE49-F238E27FC236}">
                <a16:creationId xmlns:a16="http://schemas.microsoft.com/office/drawing/2014/main" id="{461F97F4-C9F8-E0E7-F66F-0304316EEDE9}"/>
              </a:ext>
            </a:extLst>
          </p:cNvPr>
          <p:cNvSpPr txBox="1"/>
          <p:nvPr/>
        </p:nvSpPr>
        <p:spPr>
          <a:xfrm>
            <a:off x="866195" y="3956995"/>
            <a:ext cx="8443608" cy="2523768"/>
          </a:xfrm>
          <a:prstGeom prst="rect">
            <a:avLst/>
          </a:prstGeom>
          <a:noFill/>
          <a:ln>
            <a:noFill/>
          </a:ln>
        </p:spPr>
        <p:txBody>
          <a:bodyPr wrap="square" rtlCol="0">
            <a:spAutoFit/>
          </a:bodyPr>
          <a:lstStyle/>
          <a:p>
            <a:pPr algn="ctr"/>
            <a:r>
              <a:rPr lang="en-US" sz="3600" b="1" dirty="0">
                <a:ln>
                  <a:solidFill>
                    <a:schemeClr val="bg2">
                      <a:lumMod val="90000"/>
                    </a:schemeClr>
                  </a:solidFill>
                </a:ln>
              </a:rPr>
              <a:t>Bonneville Power Administration (BPA) </a:t>
            </a:r>
          </a:p>
          <a:p>
            <a:pPr algn="ctr"/>
            <a:r>
              <a:rPr lang="en-US" sz="3600" b="1" dirty="0">
                <a:ln>
                  <a:solidFill>
                    <a:schemeClr val="bg2">
                      <a:lumMod val="90000"/>
                    </a:schemeClr>
                  </a:solidFill>
                </a:ln>
              </a:rPr>
              <a:t>Four-State </a:t>
            </a:r>
          </a:p>
          <a:p>
            <a:pPr algn="ctr"/>
            <a:r>
              <a:rPr lang="en-US" sz="3600" b="1" dirty="0">
                <a:ln>
                  <a:solidFill>
                    <a:schemeClr val="bg2">
                      <a:lumMod val="90000"/>
                    </a:schemeClr>
                  </a:solidFill>
                </a:ln>
              </a:rPr>
              <a:t>  Public Utility Commission Meeting</a:t>
            </a:r>
          </a:p>
          <a:p>
            <a:pPr algn="ctr"/>
            <a:endParaRPr lang="en-US" b="1" dirty="0"/>
          </a:p>
          <a:p>
            <a:pPr algn="ctr"/>
            <a:r>
              <a:rPr lang="en-US" sz="2800" b="1" dirty="0">
                <a:ln>
                  <a:solidFill>
                    <a:schemeClr val="bg2">
                      <a:lumMod val="90000"/>
                    </a:schemeClr>
                  </a:solidFill>
                </a:ln>
              </a:rPr>
              <a:t>Portland, Oregon  January 11, 2024</a:t>
            </a:r>
          </a:p>
        </p:txBody>
      </p:sp>
    </p:spTree>
    <p:extLst>
      <p:ext uri="{BB962C8B-B14F-4D97-AF65-F5344CB8AC3E}">
        <p14:creationId xmlns:p14="http://schemas.microsoft.com/office/powerpoint/2010/main" val="219087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158BDB-5284-8F96-D866-CADE6BD2E39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B3D1BA-C7B3-2B61-FFF7-2442CBF02AF5}"/>
              </a:ext>
            </a:extLst>
          </p:cNvPr>
          <p:cNvSpPr>
            <a:spLocks noGrp="1"/>
          </p:cNvSpPr>
          <p:nvPr>
            <p:ph type="title"/>
          </p:nvPr>
        </p:nvSpPr>
        <p:spPr>
          <a:xfrm>
            <a:off x="119270" y="1701431"/>
            <a:ext cx="11917017" cy="1090657"/>
          </a:xfrm>
          <a:prstGeom prst="roundRect">
            <a:avLst/>
          </a:prstGeom>
        </p:spPr>
        <p:txBody>
          <a:bodyPr vert="horz" lIns="91440" tIns="45720" rIns="91440" bIns="45720" rtlCol="0" anchor="b">
            <a:noAutofit/>
          </a:bodyPr>
          <a:lstStyle/>
          <a:p>
            <a:pPr algn="ctr"/>
            <a:r>
              <a:rPr lang="en-US" sz="4800" b="1" dirty="0">
                <a:ln>
                  <a:solidFill>
                    <a:srgbClr val="002060"/>
                  </a:solidFill>
                </a:ln>
                <a:solidFill>
                  <a:srgbClr val="FFFFFF"/>
                </a:solidFill>
                <a:latin typeface="+mn-lt"/>
              </a:rPr>
              <a:t>Disclaimer: </a:t>
            </a:r>
            <a:br>
              <a:rPr lang="en-US" sz="4800" b="1" dirty="0">
                <a:ln>
                  <a:solidFill>
                    <a:srgbClr val="002060"/>
                  </a:solidFill>
                </a:ln>
                <a:solidFill>
                  <a:srgbClr val="FFFFFF"/>
                </a:solidFill>
                <a:latin typeface="+mn-lt"/>
              </a:rPr>
            </a:br>
            <a:r>
              <a:rPr lang="en-US" sz="4800" b="1" dirty="0">
                <a:ln>
                  <a:solidFill>
                    <a:srgbClr val="002060"/>
                  </a:solidFill>
                </a:ln>
                <a:solidFill>
                  <a:srgbClr val="FFFFFF"/>
                </a:solidFill>
                <a:latin typeface="+mn-lt"/>
              </a:rPr>
              <a:t>Nothing I say today should be construed as in any way representative of opinions or policies of the Montana Public Service Commission</a:t>
            </a:r>
          </a:p>
        </p:txBody>
      </p:sp>
      <p:sp>
        <p:nvSpPr>
          <p:cNvPr id="19" name="Freeform: Shape 18">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Lower Snake River dam removal still possible as talks ...">
            <a:extLst>
              <a:ext uri="{FF2B5EF4-FFF2-40B4-BE49-F238E27FC236}">
                <a16:creationId xmlns:a16="http://schemas.microsoft.com/office/drawing/2014/main" id="{71DF4279-0CA7-2A2D-A6D6-92A713D9A11C}"/>
              </a:ext>
            </a:extLst>
          </p:cNvPr>
          <p:cNvPicPr>
            <a:picLocks noChangeAspect="1"/>
          </p:cNvPicPr>
          <p:nvPr/>
        </p:nvPicPr>
        <p:blipFill rotWithShape="1">
          <a:blip r:embed="rId2">
            <a:extLst>
              <a:ext uri="{28A0092B-C50C-407E-A947-70E740481C1C}">
                <a14:useLocalDpi xmlns:a14="http://schemas.microsoft.com/office/drawing/2010/main" val="0"/>
              </a:ext>
            </a:extLst>
          </a:blip>
          <a:srcRect t="2993" r="-1" b="1792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34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7D5F1-0817-2821-34C3-F7AD9E4950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154B02-997B-B8B3-D31E-DB4D480F158C}"/>
              </a:ext>
            </a:extLst>
          </p:cNvPr>
          <p:cNvPicPr>
            <a:picLocks noChangeAspect="1"/>
          </p:cNvPicPr>
          <p:nvPr/>
        </p:nvPicPr>
        <p:blipFill>
          <a:blip r:embed="rId2"/>
          <a:stretch>
            <a:fillRect/>
          </a:stretch>
        </p:blipFill>
        <p:spPr>
          <a:xfrm>
            <a:off x="0" y="10401"/>
            <a:ext cx="12192000" cy="6847599"/>
          </a:xfrm>
          <a:prstGeom prst="rect">
            <a:avLst/>
          </a:prstGeom>
        </p:spPr>
      </p:pic>
      <p:sp>
        <p:nvSpPr>
          <p:cNvPr id="2" name="TextBox 1">
            <a:extLst>
              <a:ext uri="{FF2B5EF4-FFF2-40B4-BE49-F238E27FC236}">
                <a16:creationId xmlns:a16="http://schemas.microsoft.com/office/drawing/2014/main" id="{D011DF20-9338-587C-B388-2A2D8DD869EA}"/>
              </a:ext>
            </a:extLst>
          </p:cNvPr>
          <p:cNvSpPr txBox="1"/>
          <p:nvPr/>
        </p:nvSpPr>
        <p:spPr>
          <a:xfrm>
            <a:off x="457201" y="126462"/>
            <a:ext cx="9354169" cy="817245"/>
          </a:xfrm>
          <a:prstGeom prst="roundRect">
            <a:avLst/>
          </a:prstGeom>
          <a:solidFill>
            <a:schemeClr val="accent1">
              <a:lumMod val="60000"/>
              <a:lumOff val="40000"/>
            </a:schemeClr>
          </a:solidFill>
          <a:ln>
            <a:solidFill>
              <a:srgbClr val="002060"/>
            </a:solidFill>
          </a:ln>
        </p:spPr>
        <p:txBody>
          <a:bodyPr wrap="square" rtlCol="0">
            <a:spAutoFit/>
          </a:bodyPr>
          <a:lstStyle/>
          <a:p>
            <a:pPr algn="ctr"/>
            <a:r>
              <a:rPr lang="en-US" sz="4200" b="1" dirty="0">
                <a:ln>
                  <a:solidFill>
                    <a:srgbClr val="002060"/>
                  </a:solidFill>
                </a:ln>
              </a:rPr>
              <a:t>Commissioner Round Table Discussion</a:t>
            </a:r>
          </a:p>
        </p:txBody>
      </p:sp>
      <p:sp>
        <p:nvSpPr>
          <p:cNvPr id="3" name="Subtitle 6">
            <a:extLst>
              <a:ext uri="{FF2B5EF4-FFF2-40B4-BE49-F238E27FC236}">
                <a16:creationId xmlns:a16="http://schemas.microsoft.com/office/drawing/2014/main" id="{7287A71F-E66A-E48F-706F-7B8C35A5D5BD}"/>
              </a:ext>
            </a:extLst>
          </p:cNvPr>
          <p:cNvSpPr>
            <a:spLocks noGrp="1"/>
          </p:cNvSpPr>
          <p:nvPr>
            <p:ph type="subTitle" idx="1"/>
          </p:nvPr>
        </p:nvSpPr>
        <p:spPr>
          <a:xfrm>
            <a:off x="772835" y="1151889"/>
            <a:ext cx="10961964" cy="2628203"/>
          </a:xfrm>
          <a:prstGeom prst="roundRect">
            <a:avLst/>
          </a:prstGeom>
          <a:solidFill>
            <a:schemeClr val="accent1">
              <a:lumMod val="60000"/>
              <a:lumOff val="40000"/>
            </a:schemeClr>
          </a:solidFill>
        </p:spPr>
        <p:txBody>
          <a:bodyPr>
            <a:noAutofit/>
          </a:bodyPr>
          <a:lstStyle/>
          <a:p>
            <a:r>
              <a:rPr lang="en-US" sz="3700" b="1" dirty="0">
                <a:ln>
                  <a:solidFill>
                    <a:srgbClr val="002060"/>
                  </a:solidFill>
                </a:ln>
              </a:rPr>
              <a:t>Focus of discussion was what </a:t>
            </a:r>
          </a:p>
          <a:p>
            <a:r>
              <a:rPr lang="en-US" sz="3600" b="1" dirty="0">
                <a:ln>
                  <a:solidFill>
                    <a:srgbClr val="002060"/>
                  </a:solidFill>
                </a:ln>
              </a:rPr>
              <a:t>BPA Chief Executive Officer John Hairston proclaimed </a:t>
            </a:r>
          </a:p>
          <a:p>
            <a:r>
              <a:rPr lang="en-US" sz="4000" b="1" dirty="0">
                <a:ln>
                  <a:solidFill>
                    <a:srgbClr val="002060"/>
                  </a:solidFill>
                </a:ln>
              </a:rPr>
              <a:t>“the Fish Agreement” </a:t>
            </a:r>
          </a:p>
          <a:p>
            <a:r>
              <a:rPr lang="en-US" sz="4000" b="1" dirty="0">
                <a:ln>
                  <a:solidFill>
                    <a:srgbClr val="002060"/>
                  </a:solidFill>
                </a:ln>
              </a:rPr>
              <a:t>AKA Columbia Basin Salmon Agreement</a:t>
            </a:r>
          </a:p>
        </p:txBody>
      </p:sp>
      <p:sp>
        <p:nvSpPr>
          <p:cNvPr id="4" name="TextBox 3">
            <a:extLst>
              <a:ext uri="{FF2B5EF4-FFF2-40B4-BE49-F238E27FC236}">
                <a16:creationId xmlns:a16="http://schemas.microsoft.com/office/drawing/2014/main" id="{606F7C65-EB37-0C66-29C8-E9615A613C14}"/>
              </a:ext>
            </a:extLst>
          </p:cNvPr>
          <p:cNvSpPr txBox="1"/>
          <p:nvPr/>
        </p:nvSpPr>
        <p:spPr>
          <a:xfrm>
            <a:off x="571731" y="3954027"/>
            <a:ext cx="11048537" cy="783193"/>
          </a:xfrm>
          <a:prstGeom prst="roundRect">
            <a:avLst/>
          </a:prstGeom>
          <a:solidFill>
            <a:schemeClr val="accent1">
              <a:lumMod val="60000"/>
              <a:lumOff val="40000"/>
            </a:schemeClr>
          </a:solidFill>
          <a:ln>
            <a:noFill/>
          </a:ln>
        </p:spPr>
        <p:txBody>
          <a:bodyPr wrap="none" rtlCol="0">
            <a:spAutoFit/>
          </a:bodyPr>
          <a:lstStyle/>
          <a:p>
            <a:r>
              <a:rPr lang="en-US" sz="4000" b="1" dirty="0">
                <a:ln>
                  <a:solidFill>
                    <a:srgbClr val="002060"/>
                  </a:solidFill>
                </a:ln>
              </a:rPr>
              <a:t>AKA Secret Agreement to Breach Snake River Dams</a:t>
            </a:r>
          </a:p>
        </p:txBody>
      </p:sp>
      <p:sp>
        <p:nvSpPr>
          <p:cNvPr id="7" name="TextBox 6">
            <a:extLst>
              <a:ext uri="{FF2B5EF4-FFF2-40B4-BE49-F238E27FC236}">
                <a16:creationId xmlns:a16="http://schemas.microsoft.com/office/drawing/2014/main" id="{7B073540-32A3-84E7-CDDC-89FC21EE29A3}"/>
              </a:ext>
            </a:extLst>
          </p:cNvPr>
          <p:cNvSpPr txBox="1"/>
          <p:nvPr/>
        </p:nvSpPr>
        <p:spPr>
          <a:xfrm>
            <a:off x="2127114" y="5008895"/>
            <a:ext cx="7937770" cy="1640733"/>
          </a:xfrm>
          <a:prstGeom prst="roundRect">
            <a:avLst/>
          </a:prstGeom>
          <a:solidFill>
            <a:schemeClr val="accent1">
              <a:lumMod val="60000"/>
              <a:lumOff val="40000"/>
            </a:schemeClr>
          </a:solidFill>
          <a:ln>
            <a:solidFill>
              <a:srgbClr val="002060"/>
            </a:solidFill>
          </a:ln>
        </p:spPr>
        <p:txBody>
          <a:bodyPr wrap="square" rtlCol="0">
            <a:spAutoFit/>
          </a:bodyPr>
          <a:lstStyle/>
          <a:p>
            <a:pPr marL="0" marR="0" algn="ctr">
              <a:lnSpc>
                <a:spcPct val="107000"/>
              </a:lnSpc>
              <a:spcBef>
                <a:spcPts val="0"/>
              </a:spcBef>
              <a:spcAft>
                <a:spcPts val="800"/>
              </a:spcAft>
            </a:pPr>
            <a:r>
              <a:rPr lang="en-US" sz="40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Memorandum of Understanding </a:t>
            </a:r>
          </a:p>
          <a:p>
            <a:pPr marL="0" marR="0" algn="ctr">
              <a:lnSpc>
                <a:spcPct val="107000"/>
              </a:lnSpc>
              <a:spcBef>
                <a:spcPts val="0"/>
              </a:spcBef>
              <a:spcAft>
                <a:spcPts val="800"/>
              </a:spcAft>
            </a:pPr>
            <a:r>
              <a:rPr lang="en-US" sz="40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in response to CBRI</a:t>
            </a:r>
            <a:r>
              <a:rPr lang="en-US" sz="40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 Proposal</a:t>
            </a:r>
          </a:p>
        </p:txBody>
      </p:sp>
    </p:spTree>
    <p:extLst>
      <p:ext uri="{BB962C8B-B14F-4D97-AF65-F5344CB8AC3E}">
        <p14:creationId xmlns:p14="http://schemas.microsoft.com/office/powerpoint/2010/main" val="18989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3"/>
          <a:stretch>
            <a:fillRect/>
          </a:stretch>
        </p:blipFill>
        <p:spPr>
          <a:xfrm>
            <a:off x="91440" y="81280"/>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E94EDA0-057F-E072-D51D-7A4A1CAE7CF6}"/>
              </a:ext>
            </a:extLst>
          </p:cNvPr>
          <p:cNvSpPr txBox="1"/>
          <p:nvPr/>
        </p:nvSpPr>
        <p:spPr>
          <a:xfrm>
            <a:off x="1320628" y="427556"/>
            <a:ext cx="9710538" cy="1600438"/>
          </a:xfrm>
          <a:prstGeom prst="roundRect">
            <a:avLst/>
          </a:prstGeom>
          <a:solidFill>
            <a:schemeClr val="accent1">
              <a:lumMod val="60000"/>
              <a:lumOff val="40000"/>
            </a:schemeClr>
          </a:solidFill>
        </p:spPr>
        <p:txBody>
          <a:bodyPr wrap="square" rtlCol="0">
            <a:spAutoFit/>
          </a:bodyPr>
          <a:lstStyle/>
          <a:p>
            <a:r>
              <a:rPr lang="en-US" sz="4400" b="1" dirty="0"/>
              <a:t>OBJECTIONS by PSC-PUC Commissioners </a:t>
            </a:r>
          </a:p>
          <a:p>
            <a:r>
              <a:rPr lang="en-US" sz="4400" b="1" dirty="0"/>
              <a:t>to CBRI were of two categories</a:t>
            </a:r>
          </a:p>
        </p:txBody>
      </p:sp>
      <p:sp>
        <p:nvSpPr>
          <p:cNvPr id="3" name="TextBox 2">
            <a:extLst>
              <a:ext uri="{FF2B5EF4-FFF2-40B4-BE49-F238E27FC236}">
                <a16:creationId xmlns:a16="http://schemas.microsoft.com/office/drawing/2014/main" id="{CD8D28A7-6DBE-FEAF-D6F4-E8D6C5FAEAF5}"/>
              </a:ext>
            </a:extLst>
          </p:cNvPr>
          <p:cNvSpPr txBox="1"/>
          <p:nvPr/>
        </p:nvSpPr>
        <p:spPr>
          <a:xfrm>
            <a:off x="353476" y="3429000"/>
            <a:ext cx="11494814" cy="3098721"/>
          </a:xfrm>
          <a:prstGeom prst="roundRect">
            <a:avLst/>
          </a:prstGeom>
          <a:solidFill>
            <a:schemeClr val="accent1">
              <a:lumMod val="60000"/>
              <a:lumOff val="40000"/>
            </a:schemeClr>
          </a:solidFill>
        </p:spPr>
        <p:txBody>
          <a:bodyPr wrap="square" rtlCol="0">
            <a:spAutoFit/>
          </a:bodyPr>
          <a:lstStyle/>
          <a:p>
            <a:r>
              <a:rPr lang="en-US" sz="4400" b="1" dirty="0"/>
              <a:t>1. The illegality, immorality and lack of ethics</a:t>
            </a:r>
          </a:p>
          <a:p>
            <a:r>
              <a:rPr lang="en-US" sz="4400" b="1" dirty="0"/>
              <a:t> of not involving the other eight sovereigns</a:t>
            </a:r>
          </a:p>
          <a:p>
            <a:endParaRPr lang="en-US" sz="4400" b="1" dirty="0"/>
          </a:p>
          <a:p>
            <a:r>
              <a:rPr lang="en-US" sz="4400" b="1" dirty="0"/>
              <a:t> --Multiple lawsuits will or have been filed </a:t>
            </a:r>
          </a:p>
        </p:txBody>
      </p:sp>
    </p:spTree>
    <p:extLst>
      <p:ext uri="{BB962C8B-B14F-4D97-AF65-F5344CB8AC3E}">
        <p14:creationId xmlns:p14="http://schemas.microsoft.com/office/powerpoint/2010/main" val="9905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3"/>
          <a:stretch>
            <a:fillRect/>
          </a:stretch>
        </p:blipFill>
        <p:spPr>
          <a:xfrm>
            <a:off x="91440" y="81280"/>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E94EDA0-057F-E072-D51D-7A4A1CAE7CF6}"/>
              </a:ext>
            </a:extLst>
          </p:cNvPr>
          <p:cNvSpPr txBox="1"/>
          <p:nvPr/>
        </p:nvSpPr>
        <p:spPr>
          <a:xfrm>
            <a:off x="2507402" y="456739"/>
            <a:ext cx="7006249" cy="1600438"/>
          </a:xfrm>
          <a:prstGeom prst="roundRect">
            <a:avLst/>
          </a:prstGeom>
          <a:solidFill>
            <a:schemeClr val="accent1">
              <a:lumMod val="60000"/>
              <a:lumOff val="40000"/>
            </a:schemeClr>
          </a:solidFill>
        </p:spPr>
        <p:txBody>
          <a:bodyPr wrap="square" rtlCol="0">
            <a:spAutoFit/>
          </a:bodyPr>
          <a:lstStyle/>
          <a:p>
            <a:pPr algn="ctr"/>
            <a:r>
              <a:rPr lang="en-US" sz="4400" b="1" dirty="0"/>
              <a:t>The 08/4/2022 Joint Motion</a:t>
            </a:r>
          </a:p>
          <a:p>
            <a:pPr algn="ctr"/>
            <a:r>
              <a:rPr lang="en-US" sz="4400" b="1" dirty="0"/>
              <a:t>Related to CBRI </a:t>
            </a:r>
          </a:p>
        </p:txBody>
      </p:sp>
      <p:sp>
        <p:nvSpPr>
          <p:cNvPr id="3" name="TextBox 2">
            <a:extLst>
              <a:ext uri="{FF2B5EF4-FFF2-40B4-BE49-F238E27FC236}">
                <a16:creationId xmlns:a16="http://schemas.microsoft.com/office/drawing/2014/main" id="{CD8D28A7-6DBE-FEAF-D6F4-E8D6C5FAEAF5}"/>
              </a:ext>
            </a:extLst>
          </p:cNvPr>
          <p:cNvSpPr txBox="1"/>
          <p:nvPr/>
        </p:nvSpPr>
        <p:spPr>
          <a:xfrm>
            <a:off x="1627336" y="2305288"/>
            <a:ext cx="9165058" cy="2247424"/>
          </a:xfrm>
          <a:prstGeom prst="roundRect">
            <a:avLst/>
          </a:prstGeom>
          <a:solidFill>
            <a:schemeClr val="accent1">
              <a:lumMod val="60000"/>
              <a:lumOff val="40000"/>
            </a:schemeClr>
          </a:solidFill>
        </p:spPr>
        <p:txBody>
          <a:bodyPr wrap="square" rtlCol="0">
            <a:spAutoFit/>
          </a:bodyPr>
          <a:lstStyle/>
          <a:p>
            <a:r>
              <a:rPr lang="en-US" sz="4200" b="1" dirty="0"/>
              <a:t>The federal government “committed to developing strategies through inclusive regional collaborative processes…”</a:t>
            </a:r>
          </a:p>
        </p:txBody>
      </p:sp>
      <p:sp>
        <p:nvSpPr>
          <p:cNvPr id="4" name="TextBox 3">
            <a:extLst>
              <a:ext uri="{FF2B5EF4-FFF2-40B4-BE49-F238E27FC236}">
                <a16:creationId xmlns:a16="http://schemas.microsoft.com/office/drawing/2014/main" id="{D65E10A2-8762-6FB9-B09C-1E98E2682331}"/>
              </a:ext>
            </a:extLst>
          </p:cNvPr>
          <p:cNvSpPr txBox="1"/>
          <p:nvPr/>
        </p:nvSpPr>
        <p:spPr>
          <a:xfrm>
            <a:off x="1637064" y="5123390"/>
            <a:ext cx="8528749" cy="1532334"/>
          </a:xfrm>
          <a:prstGeom prst="roundRect">
            <a:avLst/>
          </a:prstGeom>
          <a:solidFill>
            <a:schemeClr val="accent1">
              <a:lumMod val="60000"/>
              <a:lumOff val="40000"/>
            </a:schemeClr>
          </a:solidFill>
        </p:spPr>
        <p:txBody>
          <a:bodyPr wrap="none" rtlCol="0">
            <a:spAutoFit/>
          </a:bodyPr>
          <a:lstStyle/>
          <a:p>
            <a:pPr algn="ctr"/>
            <a:r>
              <a:rPr lang="en-US" sz="4200" b="1" dirty="0"/>
              <a:t>Then left out multiple tribes </a:t>
            </a:r>
          </a:p>
          <a:p>
            <a:pPr algn="ctr"/>
            <a:r>
              <a:rPr lang="en-US" sz="4200" b="1" dirty="0"/>
              <a:t>and the states of Montana and Idaho</a:t>
            </a:r>
          </a:p>
        </p:txBody>
      </p:sp>
    </p:spTree>
    <p:extLst>
      <p:ext uri="{BB962C8B-B14F-4D97-AF65-F5344CB8AC3E}">
        <p14:creationId xmlns:p14="http://schemas.microsoft.com/office/powerpoint/2010/main" val="41759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2"/>
          <a:stretch>
            <a:fillRect/>
          </a:stretch>
        </p:blipFill>
        <p:spPr>
          <a:xfrm>
            <a:off x="91440" y="0"/>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E94EDA0-057F-E072-D51D-7A4A1CAE7CF6}"/>
              </a:ext>
            </a:extLst>
          </p:cNvPr>
          <p:cNvSpPr txBox="1"/>
          <p:nvPr/>
        </p:nvSpPr>
        <p:spPr>
          <a:xfrm>
            <a:off x="616515" y="1622220"/>
            <a:ext cx="10958968" cy="1736646"/>
          </a:xfrm>
          <a:prstGeom prst="roundRect">
            <a:avLst/>
          </a:prstGeom>
          <a:solidFill>
            <a:schemeClr val="accent1">
              <a:lumMod val="60000"/>
              <a:lumOff val="40000"/>
            </a:schemeClr>
          </a:solidFill>
        </p:spPr>
        <p:txBody>
          <a:bodyPr wrap="none" rtlCol="0">
            <a:spAutoFit/>
          </a:bodyPr>
          <a:lstStyle/>
          <a:p>
            <a:pPr algn="ctr"/>
            <a:r>
              <a:rPr lang="en-US" sz="4800" b="1" dirty="0"/>
              <a:t>Category #2 </a:t>
            </a:r>
          </a:p>
          <a:p>
            <a:pPr algn="ctr"/>
            <a:r>
              <a:rPr lang="en-US" sz="4800" b="1" dirty="0"/>
              <a:t>of OBJECTIONS by commissioners to CBRI </a:t>
            </a:r>
          </a:p>
        </p:txBody>
      </p:sp>
      <p:sp>
        <p:nvSpPr>
          <p:cNvPr id="3" name="TextBox 2">
            <a:extLst>
              <a:ext uri="{FF2B5EF4-FFF2-40B4-BE49-F238E27FC236}">
                <a16:creationId xmlns:a16="http://schemas.microsoft.com/office/drawing/2014/main" id="{CD8D28A7-6DBE-FEAF-D6F4-E8D6C5FAEAF5}"/>
              </a:ext>
            </a:extLst>
          </p:cNvPr>
          <p:cNvSpPr txBox="1"/>
          <p:nvPr/>
        </p:nvSpPr>
        <p:spPr>
          <a:xfrm>
            <a:off x="220191" y="4521385"/>
            <a:ext cx="11751615" cy="919401"/>
          </a:xfrm>
          <a:prstGeom prst="roundRect">
            <a:avLst/>
          </a:prstGeom>
          <a:solidFill>
            <a:schemeClr val="accent1">
              <a:lumMod val="60000"/>
              <a:lumOff val="40000"/>
            </a:schemeClr>
          </a:solidFill>
        </p:spPr>
        <p:txBody>
          <a:bodyPr wrap="none" rtlCol="0">
            <a:spAutoFit/>
          </a:bodyPr>
          <a:lstStyle/>
          <a:p>
            <a:r>
              <a:rPr lang="en-US" sz="4800" b="1" dirty="0"/>
              <a:t>questionable premises of the document itself</a:t>
            </a:r>
          </a:p>
        </p:txBody>
      </p:sp>
    </p:spTree>
    <p:extLst>
      <p:ext uri="{BB962C8B-B14F-4D97-AF65-F5344CB8AC3E}">
        <p14:creationId xmlns:p14="http://schemas.microsoft.com/office/powerpoint/2010/main" val="17833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2"/>
          <a:stretch>
            <a:fillRect/>
          </a:stretch>
        </p:blipFill>
        <p:spPr>
          <a:xfrm>
            <a:off x="91440" y="0"/>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483724B3-F5D6-8C63-B990-DDDEA138CD4F}"/>
              </a:ext>
            </a:extLst>
          </p:cNvPr>
          <p:cNvSpPr txBox="1"/>
          <p:nvPr/>
        </p:nvSpPr>
        <p:spPr>
          <a:xfrm>
            <a:off x="1785769" y="118334"/>
            <a:ext cx="8198526" cy="1015663"/>
          </a:xfrm>
          <a:prstGeom prst="rect">
            <a:avLst/>
          </a:prstGeom>
          <a:noFill/>
        </p:spPr>
        <p:txBody>
          <a:bodyPr wrap="none" rtlCol="0">
            <a:spAutoFit/>
          </a:bodyPr>
          <a:lstStyle/>
          <a:p>
            <a:r>
              <a:rPr lang="en-US" sz="6000" dirty="0">
                <a:ln w="19050">
                  <a:solidFill>
                    <a:srgbClr val="002060"/>
                  </a:solidFill>
                </a:ln>
                <a:latin typeface="Google sans"/>
              </a:rPr>
              <a:t>Questionable Premise #1:</a:t>
            </a:r>
            <a:endParaRPr lang="en-US" sz="6000" dirty="0">
              <a:ln>
                <a:solidFill>
                  <a:srgbClr val="002060"/>
                </a:solidFill>
              </a:ln>
            </a:endParaRPr>
          </a:p>
        </p:txBody>
      </p:sp>
      <p:sp>
        <p:nvSpPr>
          <p:cNvPr id="3" name="TextBox 2">
            <a:extLst>
              <a:ext uri="{FF2B5EF4-FFF2-40B4-BE49-F238E27FC236}">
                <a16:creationId xmlns:a16="http://schemas.microsoft.com/office/drawing/2014/main" id="{ADB03AF4-731A-74DB-0D33-57FFC4727034}"/>
              </a:ext>
            </a:extLst>
          </p:cNvPr>
          <p:cNvSpPr txBox="1"/>
          <p:nvPr/>
        </p:nvSpPr>
        <p:spPr>
          <a:xfrm>
            <a:off x="1352682" y="3072348"/>
            <a:ext cx="9486636" cy="3785652"/>
          </a:xfrm>
          <a:prstGeom prst="rect">
            <a:avLst/>
          </a:prstGeom>
          <a:noFill/>
        </p:spPr>
        <p:txBody>
          <a:bodyPr wrap="none" rtlCol="0">
            <a:spAutoFit/>
          </a:bodyPr>
          <a:lstStyle/>
          <a:p>
            <a:pPr algn="ctr"/>
            <a:r>
              <a:rPr lang="en-US" sz="6000" b="1" dirty="0">
                <a:ln w="19050">
                  <a:solidFill>
                    <a:schemeClr val="tx1"/>
                  </a:solidFill>
                </a:ln>
                <a:solidFill>
                  <a:schemeClr val="bg1"/>
                </a:solidFill>
              </a:rPr>
              <a:t>Honoring 1855 Treaties</a:t>
            </a:r>
          </a:p>
          <a:p>
            <a:pPr algn="ctr"/>
            <a:r>
              <a:rPr lang="en-US" sz="6000" b="1" dirty="0">
                <a:ln w="19050">
                  <a:solidFill>
                    <a:schemeClr val="tx1"/>
                  </a:solidFill>
                </a:ln>
                <a:solidFill>
                  <a:schemeClr val="bg1"/>
                </a:solidFill>
              </a:rPr>
              <a:t>between the U.S. and Tribes </a:t>
            </a:r>
          </a:p>
          <a:p>
            <a:pPr algn="ctr"/>
            <a:r>
              <a:rPr lang="en-US" sz="6000" b="1" dirty="0">
                <a:ln w="19050">
                  <a:solidFill>
                    <a:schemeClr val="tx1"/>
                  </a:solidFill>
                </a:ln>
                <a:solidFill>
                  <a:schemeClr val="bg1"/>
                </a:solidFill>
              </a:rPr>
              <a:t>gives Tribes complete control</a:t>
            </a:r>
          </a:p>
          <a:p>
            <a:pPr algn="ctr"/>
            <a:r>
              <a:rPr lang="en-US" sz="6000" b="1" dirty="0">
                <a:ln w="19050">
                  <a:solidFill>
                    <a:schemeClr val="tx1"/>
                  </a:solidFill>
                </a:ln>
                <a:solidFill>
                  <a:schemeClr val="bg1"/>
                </a:solidFill>
              </a:rPr>
              <a:t>over these rivers and dams</a:t>
            </a:r>
          </a:p>
        </p:txBody>
      </p:sp>
    </p:spTree>
    <p:extLst>
      <p:ext uri="{BB962C8B-B14F-4D97-AF65-F5344CB8AC3E}">
        <p14:creationId xmlns:p14="http://schemas.microsoft.com/office/powerpoint/2010/main" val="339179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2"/>
          <a:stretch>
            <a:fillRect/>
          </a:stretch>
        </p:blipFill>
        <p:spPr>
          <a:xfrm>
            <a:off x="91440" y="97276"/>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84D4F067-C444-E3AD-B583-5C8ED7084CA5}"/>
              </a:ext>
            </a:extLst>
          </p:cNvPr>
          <p:cNvSpPr txBox="1"/>
          <p:nvPr/>
        </p:nvSpPr>
        <p:spPr>
          <a:xfrm>
            <a:off x="187688" y="195350"/>
            <a:ext cx="12004312" cy="923330"/>
          </a:xfrm>
          <a:prstGeom prst="rect">
            <a:avLst/>
          </a:prstGeom>
          <a:noFill/>
        </p:spPr>
        <p:txBody>
          <a:bodyPr wrap="none" rtlCol="0">
            <a:spAutoFit/>
          </a:bodyPr>
          <a:lstStyle/>
          <a:p>
            <a:r>
              <a:rPr lang="en-US" sz="5400" b="1" dirty="0">
                <a:ln w="19050">
                  <a:noFill/>
                </a:ln>
              </a:rPr>
              <a:t>MULTIPLE 1855 TREATIES U.S. and TRIBES</a:t>
            </a:r>
          </a:p>
        </p:txBody>
      </p:sp>
      <p:sp>
        <p:nvSpPr>
          <p:cNvPr id="3" name="TextBox 2">
            <a:extLst>
              <a:ext uri="{FF2B5EF4-FFF2-40B4-BE49-F238E27FC236}">
                <a16:creationId xmlns:a16="http://schemas.microsoft.com/office/drawing/2014/main" id="{D678D339-7220-9589-BEEE-90A38865C037}"/>
              </a:ext>
            </a:extLst>
          </p:cNvPr>
          <p:cNvSpPr txBox="1"/>
          <p:nvPr/>
        </p:nvSpPr>
        <p:spPr>
          <a:xfrm>
            <a:off x="216161" y="2141678"/>
            <a:ext cx="11682750" cy="984885"/>
          </a:xfrm>
          <a:prstGeom prst="rect">
            <a:avLst/>
          </a:prstGeom>
          <a:noFill/>
        </p:spPr>
        <p:txBody>
          <a:bodyPr wrap="none" rtlCol="0">
            <a:spAutoFit/>
          </a:bodyPr>
          <a:lstStyle/>
          <a:p>
            <a:r>
              <a:rPr lang="en-US" sz="5800" b="1" dirty="0">
                <a:ln w="19050">
                  <a:solidFill>
                    <a:schemeClr val="tx1"/>
                  </a:solidFill>
                </a:ln>
                <a:solidFill>
                  <a:schemeClr val="bg1"/>
                </a:solidFill>
              </a:rPr>
              <a:t>VAGUELY REFERENCED in CBRI - MOU</a:t>
            </a:r>
          </a:p>
        </p:txBody>
      </p:sp>
      <p:sp>
        <p:nvSpPr>
          <p:cNvPr id="4" name="TextBox 3">
            <a:extLst>
              <a:ext uri="{FF2B5EF4-FFF2-40B4-BE49-F238E27FC236}">
                <a16:creationId xmlns:a16="http://schemas.microsoft.com/office/drawing/2014/main" id="{13030219-A8FB-AD53-B3AB-6DDD2DE84C6E}"/>
              </a:ext>
            </a:extLst>
          </p:cNvPr>
          <p:cNvSpPr txBox="1"/>
          <p:nvPr/>
        </p:nvSpPr>
        <p:spPr>
          <a:xfrm>
            <a:off x="551574" y="3594370"/>
            <a:ext cx="11011925" cy="2769989"/>
          </a:xfrm>
          <a:prstGeom prst="rect">
            <a:avLst/>
          </a:prstGeom>
          <a:noFill/>
        </p:spPr>
        <p:txBody>
          <a:bodyPr wrap="none" rtlCol="0">
            <a:spAutoFit/>
          </a:bodyPr>
          <a:lstStyle/>
          <a:p>
            <a:pPr algn="ctr"/>
            <a:r>
              <a:rPr lang="en-US" sz="5800" b="1" dirty="0">
                <a:ln w="19050">
                  <a:solidFill>
                    <a:schemeClr val="tx1"/>
                  </a:solidFill>
                </a:ln>
                <a:solidFill>
                  <a:schemeClr val="bg1"/>
                </a:solidFill>
              </a:rPr>
              <a:t>LANGUAGE SIMILAR TO IDENTICAL </a:t>
            </a:r>
          </a:p>
          <a:p>
            <a:pPr algn="ctr"/>
            <a:r>
              <a:rPr lang="en-US" sz="5800" b="1" dirty="0">
                <a:ln w="19050">
                  <a:solidFill>
                    <a:schemeClr val="tx1"/>
                  </a:solidFill>
                </a:ln>
                <a:solidFill>
                  <a:schemeClr val="bg1"/>
                </a:solidFill>
              </a:rPr>
              <a:t>IN TREATIES with </a:t>
            </a:r>
          </a:p>
          <a:p>
            <a:pPr algn="ctr"/>
            <a:r>
              <a:rPr lang="en-US" sz="5800" b="1" dirty="0">
                <a:ln w="19050">
                  <a:solidFill>
                    <a:schemeClr val="tx1"/>
                  </a:solidFill>
                </a:ln>
                <a:solidFill>
                  <a:schemeClr val="bg1"/>
                </a:solidFill>
              </a:rPr>
              <a:t>the four tribes that signed CBRI</a:t>
            </a:r>
          </a:p>
        </p:txBody>
      </p:sp>
    </p:spTree>
    <p:extLst>
      <p:ext uri="{BB962C8B-B14F-4D97-AF65-F5344CB8AC3E}">
        <p14:creationId xmlns:p14="http://schemas.microsoft.com/office/powerpoint/2010/main" val="62002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3"/>
          <a:stretch>
            <a:fillRect/>
          </a:stretch>
        </p:blipFill>
        <p:spPr>
          <a:xfrm>
            <a:off x="91440" y="97276"/>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84D4F067-C444-E3AD-B583-5C8ED7084CA5}"/>
              </a:ext>
            </a:extLst>
          </p:cNvPr>
          <p:cNvSpPr txBox="1"/>
          <p:nvPr/>
        </p:nvSpPr>
        <p:spPr>
          <a:xfrm>
            <a:off x="603115" y="175815"/>
            <a:ext cx="11123045" cy="953453"/>
          </a:xfrm>
          <a:prstGeom prst="roundRect">
            <a:avLst/>
          </a:prstGeom>
          <a:noFill/>
        </p:spPr>
        <p:txBody>
          <a:bodyPr wrap="none" rtlCol="0">
            <a:spAutoFit/>
          </a:bodyPr>
          <a:lstStyle/>
          <a:p>
            <a:r>
              <a:rPr lang="en-US" sz="5000" b="1" dirty="0">
                <a:ln w="19050">
                  <a:noFill/>
                </a:ln>
              </a:rPr>
              <a:t>MULTIPLE 1855 TREATIES U.S. and TRIBES</a:t>
            </a:r>
          </a:p>
        </p:txBody>
      </p:sp>
      <p:sp>
        <p:nvSpPr>
          <p:cNvPr id="3" name="TextBox 2">
            <a:extLst>
              <a:ext uri="{FF2B5EF4-FFF2-40B4-BE49-F238E27FC236}">
                <a16:creationId xmlns:a16="http://schemas.microsoft.com/office/drawing/2014/main" id="{D678D339-7220-9589-BEEE-90A38865C037}"/>
              </a:ext>
            </a:extLst>
          </p:cNvPr>
          <p:cNvSpPr txBox="1"/>
          <p:nvPr/>
        </p:nvSpPr>
        <p:spPr>
          <a:xfrm>
            <a:off x="1105743" y="2120629"/>
            <a:ext cx="9789048" cy="1804749"/>
          </a:xfrm>
          <a:prstGeom prst="roundRect">
            <a:avLst/>
          </a:prstGeom>
          <a:solidFill>
            <a:schemeClr val="accent1">
              <a:lumMod val="60000"/>
              <a:lumOff val="40000"/>
            </a:schemeClr>
          </a:solidFill>
        </p:spPr>
        <p:txBody>
          <a:bodyPr wrap="none" rtlCol="0">
            <a:spAutoFit/>
          </a:bodyPr>
          <a:lstStyle/>
          <a:p>
            <a:pPr algn="ctr"/>
            <a:r>
              <a:rPr lang="en-US" sz="5000" b="1" dirty="0">
                <a:ln w="19050">
                  <a:noFill/>
                </a:ln>
              </a:rPr>
              <a:t>ABSENCE of DELINEATION or CLEAR </a:t>
            </a:r>
          </a:p>
          <a:p>
            <a:pPr algn="ctr"/>
            <a:r>
              <a:rPr lang="en-US" sz="5000" b="1" dirty="0">
                <a:ln w="19050">
                  <a:noFill/>
                </a:ln>
              </a:rPr>
              <a:t>DEFINITION of WATER RIGHTS</a:t>
            </a:r>
          </a:p>
        </p:txBody>
      </p:sp>
      <p:sp>
        <p:nvSpPr>
          <p:cNvPr id="4" name="TextBox 3">
            <a:extLst>
              <a:ext uri="{FF2B5EF4-FFF2-40B4-BE49-F238E27FC236}">
                <a16:creationId xmlns:a16="http://schemas.microsoft.com/office/drawing/2014/main" id="{13030219-A8FB-AD53-B3AB-6DDD2DE84C6E}"/>
              </a:ext>
            </a:extLst>
          </p:cNvPr>
          <p:cNvSpPr txBox="1"/>
          <p:nvPr/>
        </p:nvSpPr>
        <p:spPr>
          <a:xfrm>
            <a:off x="2297454" y="4430949"/>
            <a:ext cx="7597096" cy="1804749"/>
          </a:xfrm>
          <a:prstGeom prst="roundRect">
            <a:avLst/>
          </a:prstGeom>
          <a:solidFill>
            <a:schemeClr val="accent1">
              <a:lumMod val="60000"/>
              <a:lumOff val="40000"/>
            </a:schemeClr>
          </a:solidFill>
        </p:spPr>
        <p:txBody>
          <a:bodyPr wrap="none" rtlCol="0">
            <a:spAutoFit/>
          </a:bodyPr>
          <a:lstStyle/>
          <a:p>
            <a:pPr algn="ctr"/>
            <a:r>
              <a:rPr lang="en-US" sz="5000" b="1" dirty="0">
                <a:ln w="19050">
                  <a:noFill/>
                </a:ln>
              </a:rPr>
              <a:t>WOULD IT WITHSTAND </a:t>
            </a:r>
          </a:p>
          <a:p>
            <a:pPr algn="ctr"/>
            <a:r>
              <a:rPr lang="en-US" sz="5000" b="1" dirty="0">
                <a:ln w="19050">
                  <a:noFill/>
                </a:ln>
              </a:rPr>
              <a:t>UNBIASED LEGAL REVIEW ?</a:t>
            </a:r>
          </a:p>
        </p:txBody>
      </p:sp>
    </p:spTree>
    <p:extLst>
      <p:ext uri="{BB962C8B-B14F-4D97-AF65-F5344CB8AC3E}">
        <p14:creationId xmlns:p14="http://schemas.microsoft.com/office/powerpoint/2010/main" val="30768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0"/>
            <a:ext cx="12191981" cy="7030357"/>
          </a:xfrm>
          <a:prstGeom prst="rect">
            <a:avLst/>
          </a:prstGeom>
        </p:spPr>
      </p:pic>
      <p:sp>
        <p:nvSpPr>
          <p:cNvPr id="2" name="Title 1">
            <a:extLst>
              <a:ext uri="{FF2B5EF4-FFF2-40B4-BE49-F238E27FC236}">
                <a16:creationId xmlns:a16="http://schemas.microsoft.com/office/drawing/2014/main" id="{11135CBA-DED1-EA97-3774-E910D172A44A}"/>
              </a:ext>
            </a:extLst>
          </p:cNvPr>
          <p:cNvSpPr>
            <a:spLocks noGrp="1"/>
          </p:cNvSpPr>
          <p:nvPr>
            <p:ph type="ctrTitle"/>
          </p:nvPr>
        </p:nvSpPr>
        <p:spPr>
          <a:xfrm>
            <a:off x="269660" y="111037"/>
            <a:ext cx="7787220" cy="1777983"/>
          </a:xfrm>
        </p:spPr>
        <p:txBody>
          <a:bodyPr>
            <a:noAutofit/>
          </a:bodyPr>
          <a:lstStyle/>
          <a:p>
            <a:pPr algn="ctr"/>
            <a:r>
              <a:rPr lang="en-US" b="1" dirty="0">
                <a:ln w="19050">
                  <a:solidFill>
                    <a:srgbClr val="002060"/>
                  </a:solidFill>
                </a:ln>
                <a:solidFill>
                  <a:schemeClr val="bg1"/>
                </a:solidFill>
                <a:latin typeface="Google sans"/>
              </a:rPr>
              <a:t>Highly Questionable Premise #2</a:t>
            </a:r>
            <a:endParaRPr lang="en-US" b="1" dirty="0">
              <a:ln w="19050">
                <a:solidFill>
                  <a:schemeClr val="bg1"/>
                </a:solidFill>
              </a:ln>
              <a:solidFill>
                <a:schemeClr val="bg1"/>
              </a:solidFill>
              <a:latin typeface="Google sans"/>
            </a:endParaRPr>
          </a:p>
        </p:txBody>
      </p:sp>
      <p:sp>
        <p:nvSpPr>
          <p:cNvPr id="3" name="TextBox 2">
            <a:extLst>
              <a:ext uri="{FF2B5EF4-FFF2-40B4-BE49-F238E27FC236}">
                <a16:creationId xmlns:a16="http://schemas.microsoft.com/office/drawing/2014/main" id="{A19F642D-1CB4-CBB9-8F79-7BCDA75DDD0C}"/>
              </a:ext>
            </a:extLst>
          </p:cNvPr>
          <p:cNvSpPr txBox="1"/>
          <p:nvPr/>
        </p:nvSpPr>
        <p:spPr>
          <a:xfrm>
            <a:off x="908087" y="4816889"/>
            <a:ext cx="10974441" cy="1940957"/>
          </a:xfrm>
          <a:prstGeom prst="roundRect">
            <a:avLst/>
          </a:prstGeom>
          <a:solidFill>
            <a:srgbClr val="0070C0"/>
          </a:solidFill>
          <a:ln>
            <a:solidFill>
              <a:srgbClr val="002060"/>
            </a:solidFill>
          </a:ln>
        </p:spPr>
        <p:txBody>
          <a:bodyPr wrap="none" rtlCol="0">
            <a:spAutoFit/>
          </a:bodyPr>
          <a:lstStyle/>
          <a:p>
            <a:pPr algn="ctr"/>
            <a:r>
              <a:rPr lang="en-US" sz="5400" b="1" dirty="0">
                <a:ln>
                  <a:solidFill>
                    <a:srgbClr val="002060"/>
                  </a:solidFill>
                </a:ln>
                <a:solidFill>
                  <a:schemeClr val="bg1"/>
                </a:solidFill>
                <a:latin typeface="Google sans"/>
              </a:rPr>
              <a:t>Megawatts from Hydropower can be </a:t>
            </a:r>
          </a:p>
          <a:p>
            <a:pPr algn="ctr"/>
            <a:r>
              <a:rPr lang="en-US" sz="5400" b="1" dirty="0">
                <a:ln>
                  <a:solidFill>
                    <a:srgbClr val="002060"/>
                  </a:solidFill>
                </a:ln>
                <a:solidFill>
                  <a:schemeClr val="bg1"/>
                </a:solidFill>
                <a:latin typeface="Google sans"/>
              </a:rPr>
              <a:t>replaced by solar and wind</a:t>
            </a:r>
          </a:p>
        </p:txBody>
      </p:sp>
      <p:pic>
        <p:nvPicPr>
          <p:cNvPr id="6" name="Picture 5">
            <a:extLst>
              <a:ext uri="{FF2B5EF4-FFF2-40B4-BE49-F238E27FC236}">
                <a16:creationId xmlns:a16="http://schemas.microsoft.com/office/drawing/2014/main" id="{A61773C1-F945-E449-CD7D-203C3A862E18}"/>
              </a:ext>
            </a:extLst>
          </p:cNvPr>
          <p:cNvPicPr>
            <a:picLocks noChangeAspect="1"/>
          </p:cNvPicPr>
          <p:nvPr/>
        </p:nvPicPr>
        <p:blipFill>
          <a:blip r:embed="rId4"/>
          <a:stretch>
            <a:fillRect/>
          </a:stretch>
        </p:blipFill>
        <p:spPr>
          <a:xfrm>
            <a:off x="6664961" y="469581"/>
            <a:ext cx="4744068" cy="3969749"/>
          </a:xfrm>
          <a:prstGeom prst="ellipse">
            <a:avLst/>
          </a:prstGeom>
          <a:ln w="1270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286B1E47-8B82-3E25-39CC-17A657C210E3}"/>
              </a:ext>
            </a:extLst>
          </p:cNvPr>
          <p:cNvPicPr>
            <a:picLocks noChangeAspect="1"/>
          </p:cNvPicPr>
          <p:nvPr/>
        </p:nvPicPr>
        <p:blipFill>
          <a:blip r:embed="rId5"/>
          <a:stretch>
            <a:fillRect/>
          </a:stretch>
        </p:blipFill>
        <p:spPr>
          <a:xfrm>
            <a:off x="1098121" y="2012769"/>
            <a:ext cx="4468720" cy="2509843"/>
          </a:xfrm>
          <a:prstGeom prst="ellipse">
            <a:avLst/>
          </a:prstGeom>
          <a:ln w="12065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01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C71-6122-BACD-C7BB-A80798D6A74F}"/>
              </a:ext>
            </a:extLst>
          </p:cNvPr>
          <p:cNvSpPr>
            <a:spLocks noGrp="1"/>
          </p:cNvSpPr>
          <p:nvPr>
            <p:ph type="ctrTitle"/>
          </p:nvPr>
        </p:nvSpPr>
        <p:spPr>
          <a:xfrm>
            <a:off x="0" y="814192"/>
            <a:ext cx="5686816" cy="5465871"/>
          </a:xfrm>
          <a:solidFill>
            <a:schemeClr val="accent1">
              <a:lumMod val="75000"/>
            </a:schemeClr>
          </a:solidFill>
        </p:spPr>
        <p:txBody>
          <a:bodyPr>
            <a:noAutofit/>
          </a:bodyPr>
          <a:lstStyle/>
          <a:p>
            <a:pPr algn="ctr"/>
            <a:r>
              <a:rPr lang="en-US" sz="6300" b="1" dirty="0">
                <a:ln w="19050">
                  <a:solidFill>
                    <a:srgbClr val="002060"/>
                  </a:solidFill>
                </a:ln>
                <a:solidFill>
                  <a:schemeClr val="bg1"/>
                </a:solidFill>
                <a:latin typeface="Google sans"/>
              </a:rPr>
              <a:t>Clean, Green, renewable HYDROELECTRIC </a:t>
            </a:r>
            <a:r>
              <a:rPr lang="en-US" sz="6600" b="1" dirty="0">
                <a:ln w="19050">
                  <a:solidFill>
                    <a:srgbClr val="002060"/>
                  </a:solidFill>
                </a:ln>
                <a:solidFill>
                  <a:schemeClr val="bg1"/>
                </a:solidFill>
                <a:latin typeface="Google sans"/>
              </a:rPr>
              <a:t>POWER </a:t>
            </a:r>
            <a:br>
              <a:rPr lang="en-US" sz="6600" b="1" dirty="0">
                <a:ln w="19050">
                  <a:solidFill>
                    <a:srgbClr val="002060"/>
                  </a:solidFill>
                </a:ln>
                <a:solidFill>
                  <a:schemeClr val="bg1"/>
                </a:solidFill>
                <a:latin typeface="Google sans"/>
              </a:rPr>
            </a:br>
            <a:r>
              <a:rPr lang="en-US" sz="6600" b="1" dirty="0">
                <a:ln w="19050">
                  <a:solidFill>
                    <a:srgbClr val="002060"/>
                  </a:solidFill>
                </a:ln>
                <a:solidFill>
                  <a:schemeClr val="bg1"/>
                </a:solidFill>
                <a:latin typeface="Google sans"/>
              </a:rPr>
              <a:t>is our STRONG SUIT</a:t>
            </a:r>
          </a:p>
        </p:txBody>
      </p:sp>
      <p:pic>
        <p:nvPicPr>
          <p:cNvPr id="4" name="Picture 3" descr="Map&#10;&#10;Description automatically generated with low confidence">
            <a:extLst>
              <a:ext uri="{FF2B5EF4-FFF2-40B4-BE49-F238E27FC236}">
                <a16:creationId xmlns:a16="http://schemas.microsoft.com/office/drawing/2014/main" id="{EF847CA7-BD1B-0E3A-CCFA-D019A1B9E0C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99551" y="989556"/>
            <a:ext cx="6199314" cy="482704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62E044F9-16C5-F2BE-7A8F-7FE8EBDC1CAE}"/>
              </a:ext>
            </a:extLst>
          </p:cNvPr>
          <p:cNvSpPr txBox="1"/>
          <p:nvPr/>
        </p:nvSpPr>
        <p:spPr>
          <a:xfrm>
            <a:off x="6715760" y="1351280"/>
            <a:ext cx="1584960" cy="1239520"/>
          </a:xfrm>
          <a:prstGeom prst="flowChartConnector">
            <a:avLst/>
          </a:prstGeom>
          <a:noFill/>
          <a:ln w="5715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3651504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3778C0AA-AEBE-2E06-438D-6348973F8BEB}"/>
              </a:ext>
            </a:extLst>
          </p:cNvPr>
          <p:cNvPicPr>
            <a:picLocks noChangeAspect="1"/>
          </p:cNvPicPr>
          <p:nvPr/>
        </p:nvPicPr>
        <p:blipFill rotWithShape="1">
          <a:blip r:embed="rId2">
            <a:extLst>
              <a:ext uri="{28A0092B-C50C-407E-A947-70E740481C1C}">
                <a14:useLocalDpi xmlns:a14="http://schemas.microsoft.com/office/drawing/2010/main" val="0"/>
              </a:ext>
            </a:extLst>
          </a:blip>
          <a:srcRect l="20782" r="25826"/>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p:spPr>
      </p:pic>
      <p:pic>
        <p:nvPicPr>
          <p:cNvPr id="6" name="Picture 5" descr="Table&#10;&#10;Description automatically generated">
            <a:extLst>
              <a:ext uri="{FF2B5EF4-FFF2-40B4-BE49-F238E27FC236}">
                <a16:creationId xmlns:a16="http://schemas.microsoft.com/office/drawing/2014/main" id="{D9E47360-AE31-96D5-744F-48B7D86D78E8}"/>
              </a:ext>
            </a:extLst>
          </p:cNvPr>
          <p:cNvPicPr>
            <a:picLocks noChangeAspect="1"/>
          </p:cNvPicPr>
          <p:nvPr/>
        </p:nvPicPr>
        <p:blipFill>
          <a:blip r:embed="rId3"/>
          <a:stretch>
            <a:fillRect/>
          </a:stretch>
        </p:blipFill>
        <p:spPr>
          <a:xfrm>
            <a:off x="7228973" y="140714"/>
            <a:ext cx="3800033" cy="3154420"/>
          </a:xfrm>
          <a:prstGeom prst="rect">
            <a:avLst/>
          </a:prstGeom>
          <a:solidFill>
            <a:srgbClr val="FFFFFF">
              <a:shade val="85000"/>
            </a:srgbClr>
          </a:solidFill>
          <a:ln w="88900" cap="sq">
            <a:solidFill>
              <a:srgbClr val="00194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E4D4BFEC-BCAF-A969-07EA-B4CCC2E60313}"/>
              </a:ext>
            </a:extLst>
          </p:cNvPr>
          <p:cNvSpPr txBox="1"/>
          <p:nvPr/>
        </p:nvSpPr>
        <p:spPr>
          <a:xfrm>
            <a:off x="378766" y="1896162"/>
            <a:ext cx="5717233" cy="1320016"/>
          </a:xfrm>
          <a:prstGeom prst="flowChartConnector">
            <a:avLst/>
          </a:prstGeom>
          <a:solidFill>
            <a:schemeClr val="accent1">
              <a:lumMod val="75000"/>
            </a:schemeClr>
          </a:solidFill>
          <a:ln>
            <a:solidFill>
              <a:srgbClr val="002060"/>
            </a:solidFill>
          </a:ln>
        </p:spPr>
        <p:txBody>
          <a:bodyPr wrap="square" rtlCol="0">
            <a:spAutoFit/>
          </a:bodyPr>
          <a:lstStyle/>
          <a:p>
            <a:pPr algn="ctr"/>
            <a:r>
              <a:rPr lang="en-US" sz="4400" b="1" dirty="0">
                <a:ln>
                  <a:solidFill>
                    <a:srgbClr val="002060"/>
                  </a:solidFill>
                </a:ln>
                <a:solidFill>
                  <a:schemeClr val="bg1"/>
                </a:solidFill>
              </a:rPr>
              <a:t>IS NOT SOLAR</a:t>
            </a:r>
          </a:p>
          <a:p>
            <a:pPr algn="ctr"/>
            <a:endParaRPr lang="en-US" sz="1100" b="1" dirty="0">
              <a:solidFill>
                <a:schemeClr val="accent3"/>
              </a:solidFill>
              <a:latin typeface="+mj-lt"/>
            </a:endParaRPr>
          </a:p>
        </p:txBody>
      </p:sp>
      <p:sp>
        <p:nvSpPr>
          <p:cNvPr id="3" name="TextBox 2">
            <a:extLst>
              <a:ext uri="{FF2B5EF4-FFF2-40B4-BE49-F238E27FC236}">
                <a16:creationId xmlns:a16="http://schemas.microsoft.com/office/drawing/2014/main" id="{348776B8-04DA-3AF8-EC30-7B1274FF1371}"/>
              </a:ext>
            </a:extLst>
          </p:cNvPr>
          <p:cNvSpPr txBox="1"/>
          <p:nvPr/>
        </p:nvSpPr>
        <p:spPr>
          <a:xfrm>
            <a:off x="743075" y="3344182"/>
            <a:ext cx="4483348" cy="1081980"/>
          </a:xfrm>
          <a:prstGeom prst="flowChartConnector">
            <a:avLst/>
          </a:prstGeom>
          <a:solidFill>
            <a:schemeClr val="accent1">
              <a:lumMod val="75000"/>
            </a:schemeClr>
          </a:solidFill>
          <a:ln>
            <a:solidFill>
              <a:srgbClr val="002060"/>
            </a:solidFill>
          </a:ln>
        </p:spPr>
        <p:txBody>
          <a:bodyPr wrap="square" rtlCol="0">
            <a:spAutoFit/>
          </a:bodyPr>
          <a:lstStyle/>
          <a:p>
            <a:pPr algn="ctr"/>
            <a:r>
              <a:rPr lang="en-US" sz="4400" b="1" dirty="0">
                <a:ln>
                  <a:solidFill>
                    <a:srgbClr val="002060"/>
                  </a:solidFill>
                </a:ln>
                <a:solidFill>
                  <a:schemeClr val="bg1"/>
                </a:solidFill>
              </a:rPr>
              <a:t>NOT WIND</a:t>
            </a:r>
          </a:p>
        </p:txBody>
      </p:sp>
      <p:sp>
        <p:nvSpPr>
          <p:cNvPr id="12" name="TextBox 11">
            <a:extLst>
              <a:ext uri="{FF2B5EF4-FFF2-40B4-BE49-F238E27FC236}">
                <a16:creationId xmlns:a16="http://schemas.microsoft.com/office/drawing/2014/main" id="{812B3D1D-269F-15FC-4446-30A371F81535}"/>
              </a:ext>
            </a:extLst>
          </p:cNvPr>
          <p:cNvSpPr txBox="1"/>
          <p:nvPr/>
        </p:nvSpPr>
        <p:spPr>
          <a:xfrm>
            <a:off x="250726" y="4682171"/>
            <a:ext cx="5468047" cy="1600438"/>
          </a:xfrm>
          <a:prstGeom prst="roundRect">
            <a:avLst/>
          </a:prstGeom>
          <a:solidFill>
            <a:schemeClr val="accent1">
              <a:lumMod val="75000"/>
            </a:schemeClr>
          </a:solidFill>
          <a:ln>
            <a:solidFill>
              <a:srgbClr val="002060"/>
            </a:solidFill>
          </a:ln>
        </p:spPr>
        <p:txBody>
          <a:bodyPr wrap="none" rtlCol="0">
            <a:spAutoFit/>
          </a:bodyPr>
          <a:lstStyle/>
          <a:p>
            <a:r>
              <a:rPr lang="en-US" sz="4400" b="1" dirty="0">
                <a:ln>
                  <a:solidFill>
                    <a:srgbClr val="002060"/>
                  </a:solidFill>
                </a:ln>
                <a:solidFill>
                  <a:schemeClr val="bg1"/>
                </a:solidFill>
              </a:rPr>
              <a:t>Hydroelectric is &gt; 75%</a:t>
            </a:r>
          </a:p>
          <a:p>
            <a:r>
              <a:rPr lang="en-US" sz="4400" b="1" dirty="0">
                <a:ln>
                  <a:solidFill>
                    <a:srgbClr val="002060"/>
                  </a:solidFill>
                </a:ln>
                <a:solidFill>
                  <a:schemeClr val="bg1"/>
                </a:solidFill>
              </a:rPr>
              <a:t>of Renewable Energy  </a:t>
            </a:r>
          </a:p>
        </p:txBody>
      </p:sp>
      <p:sp>
        <p:nvSpPr>
          <p:cNvPr id="13" name="TextBox 12">
            <a:extLst>
              <a:ext uri="{FF2B5EF4-FFF2-40B4-BE49-F238E27FC236}">
                <a16:creationId xmlns:a16="http://schemas.microsoft.com/office/drawing/2014/main" id="{26C7EF1E-365D-C724-66B7-79DBE96EABA5}"/>
              </a:ext>
            </a:extLst>
          </p:cNvPr>
          <p:cNvSpPr txBox="1"/>
          <p:nvPr/>
        </p:nvSpPr>
        <p:spPr>
          <a:xfrm>
            <a:off x="348230" y="214838"/>
            <a:ext cx="6037402" cy="1600438"/>
          </a:xfrm>
          <a:prstGeom prst="roundRect">
            <a:avLst/>
          </a:prstGeom>
          <a:solidFill>
            <a:schemeClr val="accent1">
              <a:lumMod val="75000"/>
            </a:schemeClr>
          </a:solidFill>
          <a:ln>
            <a:solidFill>
              <a:srgbClr val="002060"/>
            </a:solidFill>
          </a:ln>
        </p:spPr>
        <p:txBody>
          <a:bodyPr wrap="none" rtlCol="0">
            <a:spAutoFit/>
          </a:bodyPr>
          <a:lstStyle/>
          <a:p>
            <a:r>
              <a:rPr lang="en-US" sz="4400" b="1" dirty="0">
                <a:ln>
                  <a:solidFill>
                    <a:srgbClr val="002060"/>
                  </a:solidFill>
                </a:ln>
                <a:solidFill>
                  <a:schemeClr val="bg1"/>
                </a:solidFill>
              </a:rPr>
              <a:t>Renewable Power </a:t>
            </a:r>
          </a:p>
          <a:p>
            <a:r>
              <a:rPr lang="en-US" sz="4400" b="1" dirty="0">
                <a:ln>
                  <a:solidFill>
                    <a:srgbClr val="002060"/>
                  </a:solidFill>
                </a:ln>
                <a:solidFill>
                  <a:schemeClr val="bg1"/>
                </a:solidFill>
              </a:rPr>
              <a:t>in the Pacific Northwest:</a:t>
            </a:r>
          </a:p>
        </p:txBody>
      </p:sp>
      <p:pic>
        <p:nvPicPr>
          <p:cNvPr id="15" name="Picture 14">
            <a:extLst>
              <a:ext uri="{FF2B5EF4-FFF2-40B4-BE49-F238E27FC236}">
                <a16:creationId xmlns:a16="http://schemas.microsoft.com/office/drawing/2014/main" id="{BB8AB823-918B-7291-D67C-19D4DEF37433}"/>
              </a:ext>
            </a:extLst>
          </p:cNvPr>
          <p:cNvPicPr>
            <a:picLocks noChangeAspect="1"/>
          </p:cNvPicPr>
          <p:nvPr/>
        </p:nvPicPr>
        <p:blipFill>
          <a:blip r:embed="rId4"/>
          <a:stretch>
            <a:fillRect/>
          </a:stretch>
        </p:blipFill>
        <p:spPr>
          <a:xfrm>
            <a:off x="7299432" y="3400056"/>
            <a:ext cx="3659116" cy="3285335"/>
          </a:xfrm>
          <a:prstGeom prst="rect">
            <a:avLst/>
          </a:prstGeom>
        </p:spPr>
      </p:pic>
    </p:spTree>
    <p:extLst>
      <p:ext uri="{BB962C8B-B14F-4D97-AF65-F5344CB8AC3E}">
        <p14:creationId xmlns:p14="http://schemas.microsoft.com/office/powerpoint/2010/main" val="5588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BDEA-D1D1-1612-C4BC-FBB84E8C0FE3}"/>
              </a:ext>
            </a:extLst>
          </p:cNvPr>
          <p:cNvSpPr>
            <a:spLocks noGrp="1"/>
          </p:cNvSpPr>
          <p:nvPr>
            <p:ph type="title"/>
          </p:nvPr>
        </p:nvSpPr>
        <p:spPr>
          <a:xfrm>
            <a:off x="1284380" y="325120"/>
            <a:ext cx="9623239" cy="1910081"/>
          </a:xfrm>
          <a:prstGeom prst="roundRect">
            <a:avLst/>
          </a:prstGeom>
          <a:solidFill>
            <a:srgbClr val="0070C0"/>
          </a:solidFill>
          <a:ln>
            <a:solidFill>
              <a:srgbClr val="002060"/>
            </a:solidFill>
          </a:ln>
        </p:spPr>
        <p:txBody>
          <a:bodyPr>
            <a:noAutofit/>
          </a:bodyPr>
          <a:lstStyle/>
          <a:p>
            <a:pPr algn="ctr"/>
            <a:r>
              <a:rPr lang="en-US" sz="5800" b="1" dirty="0">
                <a:ln>
                  <a:solidFill>
                    <a:srgbClr val="002060"/>
                  </a:solidFill>
                </a:ln>
                <a:solidFill>
                  <a:schemeClr val="bg1"/>
                </a:solidFill>
                <a:latin typeface="Google sans"/>
              </a:rPr>
              <a:t>WASHINGTON’S </a:t>
            </a:r>
            <a:br>
              <a:rPr lang="en-US" sz="5800" b="1" dirty="0">
                <a:ln>
                  <a:solidFill>
                    <a:srgbClr val="002060"/>
                  </a:solidFill>
                </a:ln>
                <a:solidFill>
                  <a:schemeClr val="bg1"/>
                </a:solidFill>
                <a:latin typeface="Google sans"/>
              </a:rPr>
            </a:br>
            <a:r>
              <a:rPr lang="en-US" sz="5800" b="1" dirty="0">
                <a:ln>
                  <a:solidFill>
                    <a:srgbClr val="002060"/>
                  </a:solidFill>
                </a:ln>
                <a:solidFill>
                  <a:schemeClr val="bg1"/>
                </a:solidFill>
                <a:latin typeface="Google sans"/>
              </a:rPr>
              <a:t>LOWER SNAKE RIVER DAMS</a:t>
            </a:r>
          </a:p>
        </p:txBody>
      </p:sp>
      <p:pic>
        <p:nvPicPr>
          <p:cNvPr id="6" name="Picture 5" descr="Lower Snake River dam removal still possible as talks ...">
            <a:extLst>
              <a:ext uri="{FF2B5EF4-FFF2-40B4-BE49-F238E27FC236}">
                <a16:creationId xmlns:a16="http://schemas.microsoft.com/office/drawing/2014/main" id="{F816B6CA-85C4-3804-5D54-0F447E3061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5278" y="2700567"/>
            <a:ext cx="5718261" cy="364834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9412FAC9-EA42-FC0C-21B2-BCF593BC270A}"/>
              </a:ext>
            </a:extLst>
          </p:cNvPr>
          <p:cNvPicPr>
            <a:picLocks noChangeAspect="1"/>
          </p:cNvPicPr>
          <p:nvPr/>
        </p:nvPicPr>
        <p:blipFill>
          <a:blip r:embed="rId3"/>
          <a:stretch>
            <a:fillRect/>
          </a:stretch>
        </p:blipFill>
        <p:spPr>
          <a:xfrm>
            <a:off x="278461" y="2700567"/>
            <a:ext cx="5455570" cy="364834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46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0"/>
            <a:ext cx="12191981" cy="7030357"/>
          </a:xfrm>
          <a:prstGeom prst="rect">
            <a:avLst/>
          </a:prstGeom>
        </p:spPr>
      </p:pic>
      <p:sp>
        <p:nvSpPr>
          <p:cNvPr id="2" name="Title 1">
            <a:extLst>
              <a:ext uri="{FF2B5EF4-FFF2-40B4-BE49-F238E27FC236}">
                <a16:creationId xmlns:a16="http://schemas.microsoft.com/office/drawing/2014/main" id="{11135CBA-DED1-EA97-3774-E910D172A44A}"/>
              </a:ext>
            </a:extLst>
          </p:cNvPr>
          <p:cNvSpPr>
            <a:spLocks noGrp="1" noRot="1" noMove="1" noResize="1" noEditPoints="1" noAdjustHandles="1" noChangeArrowheads="1" noChangeShapeType="1"/>
          </p:cNvSpPr>
          <p:nvPr>
            <p:ph type="ctrTitle"/>
          </p:nvPr>
        </p:nvSpPr>
        <p:spPr>
          <a:xfrm>
            <a:off x="0" y="72015"/>
            <a:ext cx="6066798" cy="4900701"/>
          </a:xfrm>
        </p:spPr>
        <p:txBody>
          <a:bodyPr>
            <a:noAutofit/>
          </a:bodyPr>
          <a:lstStyle/>
          <a:p>
            <a:pPr algn="ctr"/>
            <a:br>
              <a:rPr lang="en-US" sz="4800" b="1" dirty="0">
                <a:ln w="19050">
                  <a:solidFill>
                    <a:srgbClr val="002060"/>
                  </a:solidFill>
                </a:ln>
                <a:solidFill>
                  <a:schemeClr val="bg1"/>
                </a:solidFill>
                <a:latin typeface="Google sans"/>
              </a:rPr>
            </a:br>
            <a:br>
              <a:rPr lang="en-US" sz="4800" b="1" dirty="0">
                <a:ln w="19050">
                  <a:solidFill>
                    <a:srgbClr val="002060"/>
                  </a:solidFill>
                </a:ln>
                <a:solidFill>
                  <a:schemeClr val="bg1"/>
                </a:solidFill>
                <a:latin typeface="Google sans"/>
              </a:rPr>
            </a:br>
            <a:r>
              <a:rPr lang="en-US" sz="4800" b="1" dirty="0">
                <a:ln w="19050">
                  <a:solidFill>
                    <a:srgbClr val="002060"/>
                  </a:solidFill>
                </a:ln>
                <a:solidFill>
                  <a:schemeClr val="bg1"/>
                </a:solidFill>
                <a:latin typeface="Google sans"/>
              </a:rPr>
              <a:t> </a:t>
            </a:r>
            <a:endParaRPr lang="en-US" sz="4800" b="1" dirty="0">
              <a:ln w="19050">
                <a:solidFill>
                  <a:schemeClr val="bg1"/>
                </a:solidFill>
              </a:ln>
              <a:solidFill>
                <a:schemeClr val="bg1"/>
              </a:solidFill>
              <a:latin typeface="Google sans"/>
            </a:endParaRPr>
          </a:p>
        </p:txBody>
      </p:sp>
      <p:pic>
        <p:nvPicPr>
          <p:cNvPr id="7" name="Picture 6">
            <a:extLst>
              <a:ext uri="{FF2B5EF4-FFF2-40B4-BE49-F238E27FC236}">
                <a16:creationId xmlns:a16="http://schemas.microsoft.com/office/drawing/2014/main" id="{ECCF1B16-A2A8-A47E-4366-7B0E6A810AB1}"/>
              </a:ext>
            </a:extLst>
          </p:cNvPr>
          <p:cNvPicPr>
            <a:picLocks noChangeAspect="1"/>
          </p:cNvPicPr>
          <p:nvPr/>
        </p:nvPicPr>
        <p:blipFill>
          <a:blip r:embed="rId4"/>
          <a:stretch>
            <a:fillRect/>
          </a:stretch>
        </p:blipFill>
        <p:spPr>
          <a:xfrm>
            <a:off x="5771497" y="1451074"/>
            <a:ext cx="5966107" cy="4128207"/>
          </a:xfrm>
          <a:prstGeom prst="rect">
            <a:avLst/>
          </a:prstGeom>
        </p:spPr>
      </p:pic>
      <p:sp>
        <p:nvSpPr>
          <p:cNvPr id="8" name="TextBox 7">
            <a:extLst>
              <a:ext uri="{FF2B5EF4-FFF2-40B4-BE49-F238E27FC236}">
                <a16:creationId xmlns:a16="http://schemas.microsoft.com/office/drawing/2014/main" id="{EA7082C1-5D46-C839-E95F-055FA84B9268}"/>
              </a:ext>
            </a:extLst>
          </p:cNvPr>
          <p:cNvSpPr txBox="1"/>
          <p:nvPr/>
        </p:nvSpPr>
        <p:spPr>
          <a:xfrm>
            <a:off x="132334" y="452281"/>
            <a:ext cx="5325497" cy="2585323"/>
          </a:xfrm>
          <a:prstGeom prst="rect">
            <a:avLst/>
          </a:prstGeom>
          <a:noFill/>
        </p:spPr>
        <p:txBody>
          <a:bodyPr wrap="none" rtlCol="0">
            <a:spAutoFit/>
          </a:bodyPr>
          <a:lstStyle/>
          <a:p>
            <a:pPr algn="ctr"/>
            <a:r>
              <a:rPr lang="en-US" sz="5400" b="1" dirty="0">
                <a:ln w="19050">
                  <a:solidFill>
                    <a:srgbClr val="002060"/>
                  </a:solidFill>
                </a:ln>
                <a:solidFill>
                  <a:schemeClr val="bg1"/>
                </a:solidFill>
                <a:latin typeface="Google sans"/>
              </a:rPr>
              <a:t>Take a look at</a:t>
            </a:r>
            <a:br>
              <a:rPr lang="en-US" sz="5400" b="1" dirty="0">
                <a:ln w="19050">
                  <a:solidFill>
                    <a:srgbClr val="002060"/>
                  </a:solidFill>
                </a:ln>
                <a:solidFill>
                  <a:schemeClr val="bg1"/>
                </a:solidFill>
                <a:latin typeface="Google sans"/>
              </a:rPr>
            </a:br>
            <a:r>
              <a:rPr lang="en-US" sz="5400" b="1" dirty="0">
                <a:ln w="19050">
                  <a:solidFill>
                    <a:srgbClr val="002060"/>
                  </a:solidFill>
                </a:ln>
                <a:solidFill>
                  <a:schemeClr val="bg1"/>
                </a:solidFill>
                <a:latin typeface="Google sans"/>
              </a:rPr>
              <a:t>the sunny, windy </a:t>
            </a:r>
          </a:p>
          <a:p>
            <a:pPr algn="ctr"/>
            <a:r>
              <a:rPr lang="en-US" sz="5400" b="1" dirty="0">
                <a:ln w="19050">
                  <a:solidFill>
                    <a:srgbClr val="002060"/>
                  </a:solidFill>
                </a:ln>
                <a:solidFill>
                  <a:schemeClr val="bg1"/>
                </a:solidFill>
                <a:latin typeface="Google sans"/>
              </a:rPr>
              <a:t>California</a:t>
            </a:r>
            <a:endParaRPr lang="en-US" sz="5400" dirty="0"/>
          </a:p>
        </p:txBody>
      </p:sp>
      <p:pic>
        <p:nvPicPr>
          <p:cNvPr id="12" name="Picture 11">
            <a:extLst>
              <a:ext uri="{FF2B5EF4-FFF2-40B4-BE49-F238E27FC236}">
                <a16:creationId xmlns:a16="http://schemas.microsoft.com/office/drawing/2014/main" id="{2A6C8844-ED3A-EBC6-4997-11583A75A99E}"/>
              </a:ext>
            </a:extLst>
          </p:cNvPr>
          <p:cNvPicPr>
            <a:picLocks noChangeAspect="1"/>
          </p:cNvPicPr>
          <p:nvPr/>
        </p:nvPicPr>
        <p:blipFill>
          <a:blip r:embed="rId5"/>
          <a:stretch>
            <a:fillRect/>
          </a:stretch>
        </p:blipFill>
        <p:spPr>
          <a:xfrm>
            <a:off x="273042" y="3430844"/>
            <a:ext cx="5044079" cy="3227773"/>
          </a:xfrm>
          <a:prstGeom prst="rect">
            <a:avLst/>
          </a:prstGeom>
          <a:solidFill>
            <a:srgbClr val="FFFFFF">
              <a:shade val="85000"/>
            </a:srgbClr>
          </a:solidFill>
          <a:ln w="762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23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61FAFF9-5968-8C70-F4C0-9CF3AA288EC8}"/>
              </a:ext>
            </a:extLst>
          </p:cNvPr>
          <p:cNvPicPr>
            <a:picLocks noGrp="1" noChangeAspect="1"/>
          </p:cNvPicPr>
          <p:nvPr>
            <p:ph idx="1"/>
          </p:nvPr>
        </p:nvPicPr>
        <p:blipFill>
          <a:blip r:embed="rId3"/>
          <a:stretch>
            <a:fillRect/>
          </a:stretch>
        </p:blipFill>
        <p:spPr>
          <a:xfrm>
            <a:off x="4071257" y="2363789"/>
            <a:ext cx="8058808" cy="4408714"/>
          </a:xfrm>
        </p:spPr>
      </p:pic>
      <p:pic>
        <p:nvPicPr>
          <p:cNvPr id="8" name="Picture 7">
            <a:extLst>
              <a:ext uri="{FF2B5EF4-FFF2-40B4-BE49-F238E27FC236}">
                <a16:creationId xmlns:a16="http://schemas.microsoft.com/office/drawing/2014/main" id="{2827D0AC-B495-B616-9303-A5CF4219E424}"/>
              </a:ext>
            </a:extLst>
          </p:cNvPr>
          <p:cNvPicPr>
            <a:picLocks noChangeAspect="1"/>
          </p:cNvPicPr>
          <p:nvPr/>
        </p:nvPicPr>
        <p:blipFill>
          <a:blip r:embed="rId4"/>
          <a:stretch>
            <a:fillRect/>
          </a:stretch>
        </p:blipFill>
        <p:spPr>
          <a:xfrm>
            <a:off x="4071257" y="73934"/>
            <a:ext cx="8057540" cy="2289855"/>
          </a:xfrm>
          <a:prstGeom prst="rect">
            <a:avLst/>
          </a:prstGeom>
        </p:spPr>
      </p:pic>
      <p:sp>
        <p:nvSpPr>
          <p:cNvPr id="9" name="TextBox 8">
            <a:extLst>
              <a:ext uri="{FF2B5EF4-FFF2-40B4-BE49-F238E27FC236}">
                <a16:creationId xmlns:a16="http://schemas.microsoft.com/office/drawing/2014/main" id="{6BD317A6-638A-5947-C374-29D2DDDD78CB}"/>
              </a:ext>
            </a:extLst>
          </p:cNvPr>
          <p:cNvSpPr txBox="1"/>
          <p:nvPr/>
        </p:nvSpPr>
        <p:spPr>
          <a:xfrm>
            <a:off x="859239" y="602254"/>
            <a:ext cx="2614938" cy="1446550"/>
          </a:xfrm>
          <a:prstGeom prst="rect">
            <a:avLst/>
          </a:prstGeom>
          <a:solidFill>
            <a:schemeClr val="accent1">
              <a:lumMod val="75000"/>
            </a:schemeClr>
          </a:solidFill>
        </p:spPr>
        <p:txBody>
          <a:bodyPr wrap="square" rtlCol="0">
            <a:spAutoFit/>
          </a:bodyPr>
          <a:lstStyle/>
          <a:p>
            <a:r>
              <a:rPr lang="en-US" sz="8800" b="1" dirty="0">
                <a:ln w="28575">
                  <a:solidFill>
                    <a:srgbClr val="002060"/>
                  </a:solidFill>
                </a:ln>
                <a:solidFill>
                  <a:schemeClr val="bg1"/>
                </a:solidFill>
              </a:rPr>
              <a:t>2021</a:t>
            </a:r>
          </a:p>
        </p:txBody>
      </p:sp>
      <p:sp>
        <p:nvSpPr>
          <p:cNvPr id="10" name="TextBox 9">
            <a:extLst>
              <a:ext uri="{FF2B5EF4-FFF2-40B4-BE49-F238E27FC236}">
                <a16:creationId xmlns:a16="http://schemas.microsoft.com/office/drawing/2014/main" id="{31126B04-3FE1-93E2-B1F8-B610A627D244}"/>
              </a:ext>
            </a:extLst>
          </p:cNvPr>
          <p:cNvSpPr txBox="1"/>
          <p:nvPr/>
        </p:nvSpPr>
        <p:spPr>
          <a:xfrm>
            <a:off x="0" y="2741989"/>
            <a:ext cx="4071257" cy="2862322"/>
          </a:xfrm>
          <a:prstGeom prst="rect">
            <a:avLst/>
          </a:prstGeom>
          <a:solidFill>
            <a:schemeClr val="accent1">
              <a:lumMod val="75000"/>
            </a:schemeClr>
          </a:solidFill>
        </p:spPr>
        <p:txBody>
          <a:bodyPr wrap="square" rtlCol="0">
            <a:spAutoFit/>
          </a:bodyPr>
          <a:lstStyle/>
          <a:p>
            <a:pPr algn="ctr"/>
            <a:r>
              <a:rPr lang="en-US" sz="3600" b="1" dirty="0">
                <a:ln>
                  <a:solidFill>
                    <a:srgbClr val="002060"/>
                  </a:solidFill>
                </a:ln>
                <a:solidFill>
                  <a:schemeClr val="bg1"/>
                </a:solidFill>
              </a:rPr>
              <a:t>California’s Portfolio</a:t>
            </a:r>
          </a:p>
          <a:p>
            <a:pPr algn="ctr"/>
            <a:r>
              <a:rPr lang="en-US" sz="3600" b="1" dirty="0">
                <a:ln>
                  <a:solidFill>
                    <a:srgbClr val="002060"/>
                  </a:solidFill>
                </a:ln>
                <a:solidFill>
                  <a:schemeClr val="bg1"/>
                </a:solidFill>
              </a:rPr>
              <a:t>For</a:t>
            </a:r>
          </a:p>
          <a:p>
            <a:pPr algn="ctr"/>
            <a:r>
              <a:rPr lang="en-US" sz="3600" b="1" dirty="0">
                <a:ln>
                  <a:solidFill>
                    <a:srgbClr val="002060"/>
                  </a:solidFill>
                </a:ln>
                <a:solidFill>
                  <a:schemeClr val="bg1"/>
                </a:solidFill>
              </a:rPr>
              <a:t>Energy Generation </a:t>
            </a:r>
          </a:p>
          <a:p>
            <a:pPr algn="ctr"/>
            <a:r>
              <a:rPr lang="en-US" sz="3600" b="1" dirty="0">
                <a:ln>
                  <a:solidFill>
                    <a:srgbClr val="002060"/>
                  </a:solidFill>
                </a:ln>
                <a:solidFill>
                  <a:schemeClr val="bg1"/>
                </a:solidFill>
              </a:rPr>
              <a:t>And</a:t>
            </a:r>
          </a:p>
          <a:p>
            <a:pPr algn="ctr"/>
            <a:r>
              <a:rPr lang="en-US" sz="3600" b="1" dirty="0">
                <a:ln>
                  <a:solidFill>
                    <a:srgbClr val="002060"/>
                  </a:solidFill>
                </a:ln>
                <a:solidFill>
                  <a:schemeClr val="bg1"/>
                </a:solidFill>
              </a:rPr>
              <a:t>Energy Importation </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46778AC-CD58-D613-22D5-E77DA7DBE470}"/>
                  </a:ext>
                </a:extLst>
              </p14:cNvPr>
              <p14:cNvContentPartPr/>
              <p14:nvPr/>
            </p14:nvContentPartPr>
            <p14:xfrm>
              <a:off x="2976503" y="6672845"/>
              <a:ext cx="360" cy="360"/>
            </p14:xfrm>
          </p:contentPart>
        </mc:Choice>
        <mc:Fallback xmlns="">
          <p:pic>
            <p:nvPicPr>
              <p:cNvPr id="7" name="Ink 6">
                <a:extLst>
                  <a:ext uri="{FF2B5EF4-FFF2-40B4-BE49-F238E27FC236}">
                    <a16:creationId xmlns:a16="http://schemas.microsoft.com/office/drawing/2014/main" id="{746778AC-CD58-D613-22D5-E77DA7DBE470}"/>
                  </a:ext>
                </a:extLst>
              </p:cNvPr>
              <p:cNvPicPr/>
              <p:nvPr/>
            </p:nvPicPr>
            <p:blipFill>
              <a:blip r:embed="rId6"/>
              <a:stretch>
                <a:fillRect/>
              </a:stretch>
            </p:blipFill>
            <p:spPr>
              <a:xfrm>
                <a:off x="2958503" y="6654845"/>
                <a:ext cx="36000" cy="36000"/>
              </a:xfrm>
              <a:prstGeom prst="rect">
                <a:avLst/>
              </a:prstGeom>
            </p:spPr>
          </p:pic>
        </mc:Fallback>
      </mc:AlternateContent>
    </p:spTree>
    <p:extLst>
      <p:ext uri="{BB962C8B-B14F-4D97-AF65-F5344CB8AC3E}">
        <p14:creationId xmlns:p14="http://schemas.microsoft.com/office/powerpoint/2010/main" val="2561896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0E199A0-7EE2-E107-C6DE-A3BECC3558B5}"/>
              </a:ext>
            </a:extLst>
          </p:cNvPr>
          <p:cNvGrpSpPr/>
          <p:nvPr/>
        </p:nvGrpSpPr>
        <p:grpSpPr>
          <a:xfrm>
            <a:off x="5738783" y="3384965"/>
            <a:ext cx="360" cy="360"/>
            <a:chOff x="5738783" y="3384965"/>
            <a:chExt cx="360" cy="36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FB4C06B-F588-72BD-A0E6-C060CB9F8F91}"/>
                    </a:ext>
                  </a:extLst>
                </p14:cNvPr>
                <p14:cNvContentPartPr/>
                <p14:nvPr/>
              </p14:nvContentPartPr>
              <p14:xfrm>
                <a:off x="5738783" y="3384965"/>
                <a:ext cx="360" cy="360"/>
              </p14:xfrm>
            </p:contentPart>
          </mc:Choice>
          <mc:Fallback xmlns="">
            <p:pic>
              <p:nvPicPr>
                <p:cNvPr id="4" name="Ink 3">
                  <a:extLst>
                    <a:ext uri="{FF2B5EF4-FFF2-40B4-BE49-F238E27FC236}">
                      <a16:creationId xmlns:a16="http://schemas.microsoft.com/office/drawing/2014/main" id="{5FB4C06B-F588-72BD-A0E6-C060CB9F8F91}"/>
                    </a:ext>
                  </a:extLst>
                </p:cNvPr>
                <p:cNvPicPr/>
                <p:nvPr/>
              </p:nvPicPr>
              <p:blipFill>
                <a:blip r:embed="rId4"/>
                <a:stretch>
                  <a:fillRect/>
                </a:stretch>
              </p:blipFill>
              <p:spPr>
                <a:xfrm>
                  <a:off x="5721143" y="33669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5005A24-4BCF-5CF2-F42A-AB852062E0C7}"/>
                    </a:ext>
                  </a:extLst>
                </p14:cNvPr>
                <p14:cNvContentPartPr/>
                <p14:nvPr/>
              </p14:nvContentPartPr>
              <p14:xfrm>
                <a:off x="5738783" y="3384965"/>
                <a:ext cx="360" cy="360"/>
              </p14:xfrm>
            </p:contentPart>
          </mc:Choice>
          <mc:Fallback xmlns="">
            <p:pic>
              <p:nvPicPr>
                <p:cNvPr id="5" name="Ink 4">
                  <a:extLst>
                    <a:ext uri="{FF2B5EF4-FFF2-40B4-BE49-F238E27FC236}">
                      <a16:creationId xmlns:a16="http://schemas.microsoft.com/office/drawing/2014/main" id="{95005A24-4BCF-5CF2-F42A-AB852062E0C7}"/>
                    </a:ext>
                  </a:extLst>
                </p:cNvPr>
                <p:cNvPicPr/>
                <p:nvPr/>
              </p:nvPicPr>
              <p:blipFill>
                <a:blip r:embed="rId4"/>
                <a:stretch>
                  <a:fillRect/>
                </a:stretch>
              </p:blipFill>
              <p:spPr>
                <a:xfrm>
                  <a:off x="5721143" y="3366965"/>
                  <a:ext cx="36000" cy="36000"/>
                </a:xfrm>
                <a:prstGeom prst="rect">
                  <a:avLst/>
                </a:prstGeom>
              </p:spPr>
            </p:pic>
          </mc:Fallback>
        </mc:AlternateContent>
      </p:grpSp>
      <p:pic>
        <p:nvPicPr>
          <p:cNvPr id="8" name="Picture 7">
            <a:extLst>
              <a:ext uri="{FF2B5EF4-FFF2-40B4-BE49-F238E27FC236}">
                <a16:creationId xmlns:a16="http://schemas.microsoft.com/office/drawing/2014/main" id="{A7F51EF0-2DD7-BF02-C0D2-4BF5C5F57F4C}"/>
              </a:ext>
            </a:extLst>
          </p:cNvPr>
          <p:cNvPicPr>
            <a:picLocks noChangeAspect="1"/>
          </p:cNvPicPr>
          <p:nvPr/>
        </p:nvPicPr>
        <p:blipFill>
          <a:blip r:embed="rId6"/>
          <a:stretch>
            <a:fillRect/>
          </a:stretch>
        </p:blipFill>
        <p:spPr>
          <a:xfrm>
            <a:off x="0" y="117987"/>
            <a:ext cx="12192000" cy="6765073"/>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889F4891-0B41-BFD3-9DA6-B7357CF507A0}"/>
                  </a:ext>
                </a:extLst>
              </p14:cNvPr>
              <p14:cNvContentPartPr/>
              <p14:nvPr/>
            </p14:nvContentPartPr>
            <p14:xfrm>
              <a:off x="151611" y="3616635"/>
              <a:ext cx="2541240" cy="132120"/>
            </p14:xfrm>
          </p:contentPart>
        </mc:Choice>
        <mc:Fallback xmlns="">
          <p:pic>
            <p:nvPicPr>
              <p:cNvPr id="3" name="Ink 2">
                <a:extLst>
                  <a:ext uri="{FF2B5EF4-FFF2-40B4-BE49-F238E27FC236}">
                    <a16:creationId xmlns:a16="http://schemas.microsoft.com/office/drawing/2014/main" id="{889F4891-0B41-BFD3-9DA6-B7357CF507A0}"/>
                  </a:ext>
                </a:extLst>
              </p:cNvPr>
              <p:cNvPicPr/>
              <p:nvPr/>
            </p:nvPicPr>
            <p:blipFill>
              <a:blip r:embed="rId8"/>
              <a:stretch>
                <a:fillRect/>
              </a:stretch>
            </p:blipFill>
            <p:spPr>
              <a:xfrm>
                <a:off x="97971" y="3508635"/>
                <a:ext cx="26488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B5873B56-7731-8EF2-5F74-82390EAF0803}"/>
                  </a:ext>
                </a:extLst>
              </p14:cNvPr>
              <p14:cNvContentPartPr/>
              <p14:nvPr/>
            </p14:nvContentPartPr>
            <p14:xfrm>
              <a:off x="70971" y="3586395"/>
              <a:ext cx="2631960" cy="222840"/>
            </p14:xfrm>
          </p:contentPart>
        </mc:Choice>
        <mc:Fallback xmlns="">
          <p:pic>
            <p:nvPicPr>
              <p:cNvPr id="9" name="Ink 8">
                <a:extLst>
                  <a:ext uri="{FF2B5EF4-FFF2-40B4-BE49-F238E27FC236}">
                    <a16:creationId xmlns:a16="http://schemas.microsoft.com/office/drawing/2014/main" id="{B5873B56-7731-8EF2-5F74-82390EAF0803}"/>
                  </a:ext>
                </a:extLst>
              </p:cNvPr>
              <p:cNvPicPr/>
              <p:nvPr/>
            </p:nvPicPr>
            <p:blipFill>
              <a:blip r:embed="rId10"/>
              <a:stretch>
                <a:fillRect/>
              </a:stretch>
            </p:blipFill>
            <p:spPr>
              <a:xfrm>
                <a:off x="17331" y="3478395"/>
                <a:ext cx="27396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099CFD7-2A6B-A097-A60C-F0851A9E838E}"/>
                  </a:ext>
                </a:extLst>
              </p14:cNvPr>
              <p14:cNvContentPartPr/>
              <p14:nvPr/>
            </p14:nvContentPartPr>
            <p14:xfrm>
              <a:off x="51595" y="4330515"/>
              <a:ext cx="2671560" cy="70920"/>
            </p14:xfrm>
          </p:contentPart>
        </mc:Choice>
        <mc:Fallback xmlns="">
          <p:pic>
            <p:nvPicPr>
              <p:cNvPr id="10" name="Ink 9">
                <a:extLst>
                  <a:ext uri="{FF2B5EF4-FFF2-40B4-BE49-F238E27FC236}">
                    <a16:creationId xmlns:a16="http://schemas.microsoft.com/office/drawing/2014/main" id="{5099CFD7-2A6B-A097-A60C-F0851A9E838E}"/>
                  </a:ext>
                </a:extLst>
              </p:cNvPr>
              <p:cNvPicPr/>
              <p:nvPr/>
            </p:nvPicPr>
            <p:blipFill>
              <a:blip r:embed="rId12"/>
              <a:stretch>
                <a:fillRect/>
              </a:stretch>
            </p:blipFill>
            <p:spPr>
              <a:xfrm>
                <a:off x="-2405" y="4222875"/>
                <a:ext cx="27792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19C5181D-013D-DC4E-12A2-6DBBC062FE09}"/>
                  </a:ext>
                </a:extLst>
              </p14:cNvPr>
              <p14:cNvContentPartPr/>
              <p14:nvPr/>
            </p14:nvContentPartPr>
            <p14:xfrm>
              <a:off x="106706" y="4500435"/>
              <a:ext cx="1450800" cy="243360"/>
            </p14:xfrm>
          </p:contentPart>
        </mc:Choice>
        <mc:Fallback xmlns="">
          <p:pic>
            <p:nvPicPr>
              <p:cNvPr id="11" name="Ink 10">
                <a:extLst>
                  <a:ext uri="{FF2B5EF4-FFF2-40B4-BE49-F238E27FC236}">
                    <a16:creationId xmlns:a16="http://schemas.microsoft.com/office/drawing/2014/main" id="{19C5181D-013D-DC4E-12A2-6DBBC062FE09}"/>
                  </a:ext>
                </a:extLst>
              </p:cNvPr>
              <p:cNvPicPr/>
              <p:nvPr/>
            </p:nvPicPr>
            <p:blipFill>
              <a:blip r:embed="rId14"/>
              <a:stretch>
                <a:fillRect/>
              </a:stretch>
            </p:blipFill>
            <p:spPr>
              <a:xfrm>
                <a:off x="53066" y="4392795"/>
                <a:ext cx="15584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B2576712-C341-5F2B-278F-041CF4E7A70C}"/>
                  </a:ext>
                </a:extLst>
              </p14:cNvPr>
              <p14:cNvContentPartPr/>
              <p14:nvPr/>
            </p14:nvContentPartPr>
            <p14:xfrm>
              <a:off x="1567226" y="4421955"/>
              <a:ext cx="20880" cy="351000"/>
            </p14:xfrm>
          </p:contentPart>
        </mc:Choice>
        <mc:Fallback xmlns="">
          <p:pic>
            <p:nvPicPr>
              <p:cNvPr id="12" name="Ink 11">
                <a:extLst>
                  <a:ext uri="{FF2B5EF4-FFF2-40B4-BE49-F238E27FC236}">
                    <a16:creationId xmlns:a16="http://schemas.microsoft.com/office/drawing/2014/main" id="{B2576712-C341-5F2B-278F-041CF4E7A70C}"/>
                  </a:ext>
                </a:extLst>
              </p:cNvPr>
              <p:cNvPicPr/>
              <p:nvPr/>
            </p:nvPicPr>
            <p:blipFill>
              <a:blip r:embed="rId16"/>
              <a:stretch>
                <a:fillRect/>
              </a:stretch>
            </p:blipFill>
            <p:spPr>
              <a:xfrm>
                <a:off x="1513226" y="4314315"/>
                <a:ext cx="12852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6AA620D1-52FF-C76A-0E77-3FCAB1FD0DA7}"/>
                  </a:ext>
                </a:extLst>
              </p14:cNvPr>
              <p14:cNvContentPartPr/>
              <p14:nvPr/>
            </p14:nvContentPartPr>
            <p14:xfrm>
              <a:off x="11484866" y="4279755"/>
              <a:ext cx="529560" cy="21600"/>
            </p14:xfrm>
          </p:contentPart>
        </mc:Choice>
        <mc:Fallback xmlns="">
          <p:pic>
            <p:nvPicPr>
              <p:cNvPr id="13" name="Ink 12">
                <a:extLst>
                  <a:ext uri="{FF2B5EF4-FFF2-40B4-BE49-F238E27FC236}">
                    <a16:creationId xmlns:a16="http://schemas.microsoft.com/office/drawing/2014/main" id="{6AA620D1-52FF-C76A-0E77-3FCAB1FD0DA7}"/>
                  </a:ext>
                </a:extLst>
              </p:cNvPr>
              <p:cNvPicPr/>
              <p:nvPr/>
            </p:nvPicPr>
            <p:blipFill>
              <a:blip r:embed="rId18"/>
              <a:stretch>
                <a:fillRect/>
              </a:stretch>
            </p:blipFill>
            <p:spPr>
              <a:xfrm>
                <a:off x="11430866" y="4171755"/>
                <a:ext cx="637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F121225-1557-5053-45E5-8E35939AA6BA}"/>
                  </a:ext>
                </a:extLst>
              </p14:cNvPr>
              <p14:cNvContentPartPr/>
              <p14:nvPr/>
            </p14:nvContentPartPr>
            <p14:xfrm>
              <a:off x="89786" y="6400155"/>
              <a:ext cx="2521440" cy="202320"/>
            </p14:xfrm>
          </p:contentPart>
        </mc:Choice>
        <mc:Fallback xmlns="">
          <p:pic>
            <p:nvPicPr>
              <p:cNvPr id="14" name="Ink 13">
                <a:extLst>
                  <a:ext uri="{FF2B5EF4-FFF2-40B4-BE49-F238E27FC236}">
                    <a16:creationId xmlns:a16="http://schemas.microsoft.com/office/drawing/2014/main" id="{EF121225-1557-5053-45E5-8E35939AA6BA}"/>
                  </a:ext>
                </a:extLst>
              </p:cNvPr>
              <p:cNvPicPr/>
              <p:nvPr/>
            </p:nvPicPr>
            <p:blipFill>
              <a:blip r:embed="rId20"/>
              <a:stretch>
                <a:fillRect/>
              </a:stretch>
            </p:blipFill>
            <p:spPr>
              <a:xfrm>
                <a:off x="36146" y="6292155"/>
                <a:ext cx="262908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D4037F2D-6D4A-816B-0D35-FC54DF6B096B}"/>
                  </a:ext>
                </a:extLst>
              </p14:cNvPr>
              <p14:cNvContentPartPr/>
              <p14:nvPr/>
            </p14:nvContentPartPr>
            <p14:xfrm>
              <a:off x="11505026" y="6611475"/>
              <a:ext cx="506520" cy="11160"/>
            </p14:xfrm>
          </p:contentPart>
        </mc:Choice>
        <mc:Fallback xmlns="">
          <p:pic>
            <p:nvPicPr>
              <p:cNvPr id="15" name="Ink 14">
                <a:extLst>
                  <a:ext uri="{FF2B5EF4-FFF2-40B4-BE49-F238E27FC236}">
                    <a16:creationId xmlns:a16="http://schemas.microsoft.com/office/drawing/2014/main" id="{D4037F2D-6D4A-816B-0D35-FC54DF6B096B}"/>
                  </a:ext>
                </a:extLst>
              </p:cNvPr>
              <p:cNvPicPr/>
              <p:nvPr/>
            </p:nvPicPr>
            <p:blipFill>
              <a:blip r:embed="rId22"/>
              <a:stretch>
                <a:fillRect/>
              </a:stretch>
            </p:blipFill>
            <p:spPr>
              <a:xfrm>
                <a:off x="11451386" y="6503835"/>
                <a:ext cx="614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386FA87C-6FFA-39CA-CC9C-6D7F1E541283}"/>
                  </a:ext>
                </a:extLst>
              </p14:cNvPr>
              <p14:cNvContentPartPr/>
              <p14:nvPr/>
            </p14:nvContentPartPr>
            <p14:xfrm>
              <a:off x="147746" y="2437275"/>
              <a:ext cx="2485080" cy="155520"/>
            </p14:xfrm>
          </p:contentPart>
        </mc:Choice>
        <mc:Fallback xmlns="">
          <p:pic>
            <p:nvPicPr>
              <p:cNvPr id="17" name="Ink 16">
                <a:extLst>
                  <a:ext uri="{FF2B5EF4-FFF2-40B4-BE49-F238E27FC236}">
                    <a16:creationId xmlns:a16="http://schemas.microsoft.com/office/drawing/2014/main" id="{386FA87C-6FFA-39CA-CC9C-6D7F1E541283}"/>
                  </a:ext>
                </a:extLst>
              </p:cNvPr>
              <p:cNvPicPr/>
              <p:nvPr/>
            </p:nvPicPr>
            <p:blipFill>
              <a:blip r:embed="rId24"/>
              <a:stretch>
                <a:fillRect/>
              </a:stretch>
            </p:blipFill>
            <p:spPr>
              <a:xfrm>
                <a:off x="93746" y="2329275"/>
                <a:ext cx="25927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46C104C1-52BF-AEB6-E165-AB9C8E92ABB4}"/>
                  </a:ext>
                </a:extLst>
              </p14:cNvPr>
              <p14:cNvContentPartPr/>
              <p14:nvPr/>
            </p14:nvContentPartPr>
            <p14:xfrm>
              <a:off x="197426" y="2319915"/>
              <a:ext cx="2435400" cy="183240"/>
            </p14:xfrm>
          </p:contentPart>
        </mc:Choice>
        <mc:Fallback xmlns="">
          <p:pic>
            <p:nvPicPr>
              <p:cNvPr id="18" name="Ink 17">
                <a:extLst>
                  <a:ext uri="{FF2B5EF4-FFF2-40B4-BE49-F238E27FC236}">
                    <a16:creationId xmlns:a16="http://schemas.microsoft.com/office/drawing/2014/main" id="{46C104C1-52BF-AEB6-E165-AB9C8E92ABB4}"/>
                  </a:ext>
                </a:extLst>
              </p:cNvPr>
              <p:cNvPicPr/>
              <p:nvPr/>
            </p:nvPicPr>
            <p:blipFill>
              <a:blip r:embed="rId26"/>
              <a:stretch>
                <a:fillRect/>
              </a:stretch>
            </p:blipFill>
            <p:spPr>
              <a:xfrm>
                <a:off x="143786" y="2211915"/>
                <a:ext cx="25430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EDD496FC-DA1D-C808-F612-B2BBBE117487}"/>
                  </a:ext>
                </a:extLst>
              </p14:cNvPr>
              <p14:cNvContentPartPr/>
              <p14:nvPr/>
            </p14:nvContentPartPr>
            <p14:xfrm>
              <a:off x="1989146" y="220755"/>
              <a:ext cx="360" cy="360"/>
            </p14:xfrm>
          </p:contentPart>
        </mc:Choice>
        <mc:Fallback xmlns="">
          <p:pic>
            <p:nvPicPr>
              <p:cNvPr id="20" name="Ink 19">
                <a:extLst>
                  <a:ext uri="{FF2B5EF4-FFF2-40B4-BE49-F238E27FC236}">
                    <a16:creationId xmlns:a16="http://schemas.microsoft.com/office/drawing/2014/main" id="{EDD496FC-DA1D-C808-F612-B2BBBE117487}"/>
                  </a:ext>
                </a:extLst>
              </p:cNvPr>
              <p:cNvPicPr/>
              <p:nvPr/>
            </p:nvPicPr>
            <p:blipFill>
              <a:blip r:embed="rId28"/>
              <a:stretch>
                <a:fillRect/>
              </a:stretch>
            </p:blipFill>
            <p:spPr>
              <a:xfrm>
                <a:off x="1983026" y="214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7708F3B0-7D6B-66C3-9D41-34EF159E5910}"/>
                  </a:ext>
                </a:extLst>
              </p14:cNvPr>
              <p14:cNvContentPartPr/>
              <p14:nvPr/>
            </p14:nvContentPartPr>
            <p14:xfrm>
              <a:off x="7686506" y="713235"/>
              <a:ext cx="360" cy="360"/>
            </p14:xfrm>
          </p:contentPart>
        </mc:Choice>
        <mc:Fallback xmlns="">
          <p:pic>
            <p:nvPicPr>
              <p:cNvPr id="24" name="Ink 23">
                <a:extLst>
                  <a:ext uri="{FF2B5EF4-FFF2-40B4-BE49-F238E27FC236}">
                    <a16:creationId xmlns:a16="http://schemas.microsoft.com/office/drawing/2014/main" id="{7708F3B0-7D6B-66C3-9D41-34EF159E5910}"/>
                  </a:ext>
                </a:extLst>
              </p:cNvPr>
              <p:cNvPicPr/>
              <p:nvPr/>
            </p:nvPicPr>
            <p:blipFill>
              <a:blip r:embed="rId28"/>
              <a:stretch>
                <a:fillRect/>
              </a:stretch>
            </p:blipFill>
            <p:spPr>
              <a:xfrm>
                <a:off x="7680386" y="7071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B26DF881-B6BC-056A-9AE4-D7868FACDDA0}"/>
                  </a:ext>
                </a:extLst>
              </p14:cNvPr>
              <p14:cNvContentPartPr/>
              <p14:nvPr/>
            </p14:nvContentPartPr>
            <p14:xfrm>
              <a:off x="2933786" y="1064955"/>
              <a:ext cx="360" cy="360"/>
            </p14:xfrm>
          </p:contentPart>
        </mc:Choice>
        <mc:Fallback xmlns="">
          <p:pic>
            <p:nvPicPr>
              <p:cNvPr id="29" name="Ink 28">
                <a:extLst>
                  <a:ext uri="{FF2B5EF4-FFF2-40B4-BE49-F238E27FC236}">
                    <a16:creationId xmlns:a16="http://schemas.microsoft.com/office/drawing/2014/main" id="{B26DF881-B6BC-056A-9AE4-D7868FACDDA0}"/>
                  </a:ext>
                </a:extLst>
              </p:cNvPr>
              <p:cNvPicPr/>
              <p:nvPr/>
            </p:nvPicPr>
            <p:blipFill>
              <a:blip r:embed="rId31"/>
              <a:stretch>
                <a:fillRect/>
              </a:stretch>
            </p:blipFill>
            <p:spPr>
              <a:xfrm>
                <a:off x="2924786" y="10559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008557DD-DCC0-E079-0FE8-4C270E187D5D}"/>
                  </a:ext>
                </a:extLst>
              </p14:cNvPr>
              <p14:cNvContentPartPr/>
              <p14:nvPr/>
            </p14:nvContentPartPr>
            <p14:xfrm>
              <a:off x="7827266" y="-472605"/>
              <a:ext cx="360" cy="360"/>
            </p14:xfrm>
          </p:contentPart>
        </mc:Choice>
        <mc:Fallback xmlns="">
          <p:pic>
            <p:nvPicPr>
              <p:cNvPr id="38" name="Ink 37">
                <a:extLst>
                  <a:ext uri="{FF2B5EF4-FFF2-40B4-BE49-F238E27FC236}">
                    <a16:creationId xmlns:a16="http://schemas.microsoft.com/office/drawing/2014/main" id="{008557DD-DCC0-E079-0FE8-4C270E187D5D}"/>
                  </a:ext>
                </a:extLst>
              </p:cNvPr>
              <p:cNvPicPr/>
              <p:nvPr/>
            </p:nvPicPr>
            <p:blipFill>
              <a:blip r:embed="rId42"/>
              <a:stretch>
                <a:fillRect/>
              </a:stretch>
            </p:blipFill>
            <p:spPr>
              <a:xfrm>
                <a:off x="7809626" y="-4906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FACC235E-9FF8-719C-F0F0-373BCDBE4ABC}"/>
                  </a:ext>
                </a:extLst>
              </p14:cNvPr>
              <p14:cNvContentPartPr/>
              <p14:nvPr/>
            </p14:nvContentPartPr>
            <p14:xfrm>
              <a:off x="11237186" y="2441235"/>
              <a:ext cx="486000" cy="71640"/>
            </p14:xfrm>
          </p:contentPart>
        </mc:Choice>
        <mc:Fallback xmlns="">
          <p:pic>
            <p:nvPicPr>
              <p:cNvPr id="39" name="Ink 38">
                <a:extLst>
                  <a:ext uri="{FF2B5EF4-FFF2-40B4-BE49-F238E27FC236}">
                    <a16:creationId xmlns:a16="http://schemas.microsoft.com/office/drawing/2014/main" id="{FACC235E-9FF8-719C-F0F0-373BCDBE4ABC}"/>
                  </a:ext>
                </a:extLst>
              </p:cNvPr>
              <p:cNvPicPr/>
              <p:nvPr/>
            </p:nvPicPr>
            <p:blipFill>
              <a:blip r:embed="rId44"/>
              <a:stretch>
                <a:fillRect/>
              </a:stretch>
            </p:blipFill>
            <p:spPr>
              <a:xfrm>
                <a:off x="11183546" y="2333235"/>
                <a:ext cx="5936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B9766BBF-6BFD-B186-62DA-D50F9A37B80E}"/>
                  </a:ext>
                </a:extLst>
              </p14:cNvPr>
              <p14:cNvContentPartPr/>
              <p14:nvPr/>
            </p14:nvContentPartPr>
            <p14:xfrm>
              <a:off x="2529866" y="2280315"/>
              <a:ext cx="1459440" cy="192240"/>
            </p14:xfrm>
          </p:contentPart>
        </mc:Choice>
        <mc:Fallback xmlns="">
          <p:pic>
            <p:nvPicPr>
              <p:cNvPr id="40" name="Ink 39">
                <a:extLst>
                  <a:ext uri="{FF2B5EF4-FFF2-40B4-BE49-F238E27FC236}">
                    <a16:creationId xmlns:a16="http://schemas.microsoft.com/office/drawing/2014/main" id="{B9766BBF-6BFD-B186-62DA-D50F9A37B80E}"/>
                  </a:ext>
                </a:extLst>
              </p:cNvPr>
              <p:cNvPicPr/>
              <p:nvPr/>
            </p:nvPicPr>
            <p:blipFill>
              <a:blip r:embed="rId46"/>
              <a:stretch>
                <a:fillRect/>
              </a:stretch>
            </p:blipFill>
            <p:spPr>
              <a:xfrm>
                <a:off x="2475866" y="2172675"/>
                <a:ext cx="15670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AEC072DC-D173-6C9F-432D-CE7C2BF50DC3}"/>
                  </a:ext>
                </a:extLst>
              </p14:cNvPr>
              <p14:cNvContentPartPr/>
              <p14:nvPr/>
            </p14:nvContentPartPr>
            <p14:xfrm>
              <a:off x="111746" y="1808355"/>
              <a:ext cx="451080" cy="20520"/>
            </p14:xfrm>
          </p:contentPart>
        </mc:Choice>
        <mc:Fallback xmlns="">
          <p:pic>
            <p:nvPicPr>
              <p:cNvPr id="41" name="Ink 40">
                <a:extLst>
                  <a:ext uri="{FF2B5EF4-FFF2-40B4-BE49-F238E27FC236}">
                    <a16:creationId xmlns:a16="http://schemas.microsoft.com/office/drawing/2014/main" id="{AEC072DC-D173-6C9F-432D-CE7C2BF50DC3}"/>
                  </a:ext>
                </a:extLst>
              </p:cNvPr>
              <p:cNvPicPr/>
              <p:nvPr/>
            </p:nvPicPr>
            <p:blipFill>
              <a:blip r:embed="rId48"/>
              <a:stretch>
                <a:fillRect/>
              </a:stretch>
            </p:blipFill>
            <p:spPr>
              <a:xfrm>
                <a:off x="57746" y="1700715"/>
                <a:ext cx="558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Ink 41">
                <a:extLst>
                  <a:ext uri="{FF2B5EF4-FFF2-40B4-BE49-F238E27FC236}">
                    <a16:creationId xmlns:a16="http://schemas.microsoft.com/office/drawing/2014/main" id="{00BE2C4B-6C1F-DAAF-5B0E-E1A009B132D2}"/>
                  </a:ext>
                </a:extLst>
              </p14:cNvPr>
              <p14:cNvContentPartPr/>
              <p14:nvPr/>
            </p14:nvContentPartPr>
            <p14:xfrm>
              <a:off x="132626" y="3003555"/>
              <a:ext cx="701280" cy="20880"/>
            </p14:xfrm>
          </p:contentPart>
        </mc:Choice>
        <mc:Fallback xmlns="">
          <p:pic>
            <p:nvPicPr>
              <p:cNvPr id="42" name="Ink 41">
                <a:extLst>
                  <a:ext uri="{FF2B5EF4-FFF2-40B4-BE49-F238E27FC236}">
                    <a16:creationId xmlns:a16="http://schemas.microsoft.com/office/drawing/2014/main" id="{00BE2C4B-6C1F-DAAF-5B0E-E1A009B132D2}"/>
                  </a:ext>
                </a:extLst>
              </p:cNvPr>
              <p:cNvPicPr/>
              <p:nvPr/>
            </p:nvPicPr>
            <p:blipFill>
              <a:blip r:embed="rId50"/>
              <a:stretch>
                <a:fillRect/>
              </a:stretch>
            </p:blipFill>
            <p:spPr>
              <a:xfrm>
                <a:off x="78626" y="2895915"/>
                <a:ext cx="808920" cy="236520"/>
              </a:xfrm>
              <a:prstGeom prst="rect">
                <a:avLst/>
              </a:prstGeom>
            </p:spPr>
          </p:pic>
        </mc:Fallback>
      </mc:AlternateContent>
      <p:sp>
        <p:nvSpPr>
          <p:cNvPr id="2" name="Oval 1">
            <a:extLst>
              <a:ext uri="{FF2B5EF4-FFF2-40B4-BE49-F238E27FC236}">
                <a16:creationId xmlns:a16="http://schemas.microsoft.com/office/drawing/2014/main" id="{9BF10CD5-248E-F30E-E7B0-DCACA02B63E5}"/>
              </a:ext>
            </a:extLst>
          </p:cNvPr>
          <p:cNvSpPr/>
          <p:nvPr/>
        </p:nvSpPr>
        <p:spPr>
          <a:xfrm>
            <a:off x="106706" y="725115"/>
            <a:ext cx="1005120" cy="80290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095EFB-C131-CE84-FA48-F7E69B624345}"/>
              </a:ext>
            </a:extLst>
          </p:cNvPr>
          <p:cNvSpPr/>
          <p:nvPr/>
        </p:nvSpPr>
        <p:spPr>
          <a:xfrm>
            <a:off x="1588106" y="12595"/>
            <a:ext cx="1879129" cy="143108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09D47B-B8D6-58F4-165A-13D990DC33AF}"/>
              </a:ext>
            </a:extLst>
          </p:cNvPr>
          <p:cNvSpPr/>
          <p:nvPr/>
        </p:nvSpPr>
        <p:spPr>
          <a:xfrm>
            <a:off x="10807264" y="256035"/>
            <a:ext cx="1542354" cy="118764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924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BDEA-D1D1-1612-C4BC-FBB84E8C0FE3}"/>
              </a:ext>
            </a:extLst>
          </p:cNvPr>
          <p:cNvSpPr>
            <a:spLocks noGrp="1"/>
          </p:cNvSpPr>
          <p:nvPr>
            <p:ph type="title"/>
          </p:nvPr>
        </p:nvSpPr>
        <p:spPr>
          <a:xfrm>
            <a:off x="428017" y="1422816"/>
            <a:ext cx="856033" cy="3382138"/>
          </a:xfrm>
          <a:prstGeom prst="ellipse">
            <a:avLst/>
          </a:prstGeom>
          <a:solidFill>
            <a:srgbClr val="00194C"/>
          </a:solidFill>
          <a:ln>
            <a:solidFill>
              <a:schemeClr val="accent3"/>
            </a:solidFill>
          </a:ln>
        </p:spPr>
        <p:txBody>
          <a:bodyPr>
            <a:normAutofit fontScale="90000"/>
          </a:bodyPr>
          <a:lstStyle/>
          <a:p>
            <a:r>
              <a:rPr lang="en-US" sz="5400" b="1" dirty="0">
                <a:ln>
                  <a:solidFill>
                    <a:srgbClr val="002060"/>
                  </a:solidFill>
                </a:ln>
                <a:solidFill>
                  <a:schemeClr val="bg1"/>
                </a:solidFill>
                <a:latin typeface="Google sans"/>
              </a:rPr>
              <a:t>2</a:t>
            </a:r>
            <a:br>
              <a:rPr lang="en-US" sz="5400" b="1" dirty="0">
                <a:ln>
                  <a:solidFill>
                    <a:srgbClr val="002060"/>
                  </a:solidFill>
                </a:ln>
                <a:solidFill>
                  <a:schemeClr val="bg1"/>
                </a:solidFill>
                <a:latin typeface="Google sans"/>
              </a:rPr>
            </a:br>
            <a:r>
              <a:rPr lang="en-US" sz="5400" b="1" dirty="0">
                <a:ln>
                  <a:solidFill>
                    <a:srgbClr val="002060"/>
                  </a:solidFill>
                </a:ln>
                <a:solidFill>
                  <a:schemeClr val="bg1"/>
                </a:solidFill>
                <a:latin typeface="Google sans"/>
              </a:rPr>
              <a:t>0</a:t>
            </a:r>
            <a:br>
              <a:rPr lang="en-US" sz="5400" b="1" dirty="0">
                <a:ln>
                  <a:solidFill>
                    <a:srgbClr val="002060"/>
                  </a:solidFill>
                </a:ln>
                <a:solidFill>
                  <a:schemeClr val="bg1"/>
                </a:solidFill>
                <a:latin typeface="Google sans"/>
              </a:rPr>
            </a:br>
            <a:r>
              <a:rPr lang="en-US" sz="5400" b="1" dirty="0">
                <a:ln>
                  <a:solidFill>
                    <a:srgbClr val="002060"/>
                  </a:solidFill>
                </a:ln>
                <a:solidFill>
                  <a:schemeClr val="bg1"/>
                </a:solidFill>
                <a:latin typeface="Google sans"/>
              </a:rPr>
              <a:t>2</a:t>
            </a:r>
            <a:br>
              <a:rPr lang="en-US" sz="5400" b="1" dirty="0">
                <a:ln>
                  <a:solidFill>
                    <a:srgbClr val="002060"/>
                  </a:solidFill>
                </a:ln>
                <a:solidFill>
                  <a:schemeClr val="bg1"/>
                </a:solidFill>
                <a:latin typeface="Google sans"/>
              </a:rPr>
            </a:br>
            <a:r>
              <a:rPr lang="en-US" sz="5400" b="1" dirty="0">
                <a:ln>
                  <a:solidFill>
                    <a:srgbClr val="002060"/>
                  </a:solidFill>
                </a:ln>
                <a:solidFill>
                  <a:schemeClr val="bg1"/>
                </a:solidFill>
                <a:latin typeface="Google sans"/>
              </a:rPr>
              <a:t>2</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95B9827-09DD-D6FF-8F4E-684E72BE0A83}"/>
                  </a:ext>
                </a:extLst>
              </p14:cNvPr>
              <p14:cNvContentPartPr/>
              <p14:nvPr/>
            </p14:nvContentPartPr>
            <p14:xfrm>
              <a:off x="6244943" y="2898605"/>
              <a:ext cx="360" cy="360"/>
            </p14:xfrm>
          </p:contentPart>
        </mc:Choice>
        <mc:Fallback xmlns="">
          <p:pic>
            <p:nvPicPr>
              <p:cNvPr id="4" name="Ink 3">
                <a:extLst>
                  <a:ext uri="{FF2B5EF4-FFF2-40B4-BE49-F238E27FC236}">
                    <a16:creationId xmlns:a16="http://schemas.microsoft.com/office/drawing/2014/main" id="{895B9827-09DD-D6FF-8F4E-684E72BE0A83}"/>
                  </a:ext>
                </a:extLst>
              </p:cNvPr>
              <p:cNvPicPr/>
              <p:nvPr/>
            </p:nvPicPr>
            <p:blipFill>
              <a:blip r:embed="rId3"/>
              <a:stretch>
                <a:fillRect/>
              </a:stretch>
            </p:blipFill>
            <p:spPr>
              <a:xfrm>
                <a:off x="6172943" y="2754605"/>
                <a:ext cx="144000" cy="288000"/>
              </a:xfrm>
              <a:prstGeom prst="rect">
                <a:avLst/>
              </a:prstGeom>
            </p:spPr>
          </p:pic>
        </mc:Fallback>
      </mc:AlternateContent>
      <p:pic>
        <p:nvPicPr>
          <p:cNvPr id="6" name="Picture 5">
            <a:extLst>
              <a:ext uri="{FF2B5EF4-FFF2-40B4-BE49-F238E27FC236}">
                <a16:creationId xmlns:a16="http://schemas.microsoft.com/office/drawing/2014/main" id="{704A9EED-CAA0-FF10-ADE3-387F844D7D85}"/>
              </a:ext>
            </a:extLst>
          </p:cNvPr>
          <p:cNvPicPr>
            <a:picLocks noChangeAspect="1"/>
          </p:cNvPicPr>
          <p:nvPr/>
        </p:nvPicPr>
        <p:blipFill>
          <a:blip r:embed="rId4"/>
          <a:stretch>
            <a:fillRect/>
          </a:stretch>
        </p:blipFill>
        <p:spPr>
          <a:xfrm>
            <a:off x="1645167" y="375920"/>
            <a:ext cx="10222256" cy="6106160"/>
          </a:xfrm>
          <a:prstGeom prst="rect">
            <a:avLst/>
          </a:prstGeom>
          <a:ln w="57150">
            <a:solidFill>
              <a:srgbClr val="C00000"/>
            </a:solidFill>
          </a:ln>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4AD488A-4183-8CC4-A759-2F0927994728}"/>
                  </a:ext>
                </a:extLst>
              </p14:cNvPr>
              <p14:cNvContentPartPr/>
              <p14:nvPr/>
            </p14:nvContentPartPr>
            <p14:xfrm>
              <a:off x="1887863" y="1545365"/>
              <a:ext cx="2236680" cy="21240"/>
            </p14:xfrm>
          </p:contentPart>
        </mc:Choice>
        <mc:Fallback xmlns="">
          <p:pic>
            <p:nvPicPr>
              <p:cNvPr id="3" name="Ink 2">
                <a:extLst>
                  <a:ext uri="{FF2B5EF4-FFF2-40B4-BE49-F238E27FC236}">
                    <a16:creationId xmlns:a16="http://schemas.microsoft.com/office/drawing/2014/main" id="{E4AD488A-4183-8CC4-A759-2F0927994728}"/>
                  </a:ext>
                </a:extLst>
              </p:cNvPr>
              <p:cNvPicPr/>
              <p:nvPr/>
            </p:nvPicPr>
            <p:blipFill>
              <a:blip r:embed="rId6"/>
              <a:stretch>
                <a:fillRect/>
              </a:stretch>
            </p:blipFill>
            <p:spPr>
              <a:xfrm>
                <a:off x="1815863" y="1401365"/>
                <a:ext cx="23803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7775D5D5-6E5E-058C-674B-A4B00689BE62}"/>
                  </a:ext>
                </a:extLst>
              </p14:cNvPr>
              <p14:cNvContentPartPr/>
              <p14:nvPr/>
            </p14:nvContentPartPr>
            <p14:xfrm>
              <a:off x="1906943" y="1721045"/>
              <a:ext cx="914040" cy="51120"/>
            </p14:xfrm>
          </p:contentPart>
        </mc:Choice>
        <mc:Fallback xmlns="">
          <p:pic>
            <p:nvPicPr>
              <p:cNvPr id="5" name="Ink 4">
                <a:extLst>
                  <a:ext uri="{FF2B5EF4-FFF2-40B4-BE49-F238E27FC236}">
                    <a16:creationId xmlns:a16="http://schemas.microsoft.com/office/drawing/2014/main" id="{7775D5D5-6E5E-058C-674B-A4B00689BE62}"/>
                  </a:ext>
                </a:extLst>
              </p:cNvPr>
              <p:cNvPicPr/>
              <p:nvPr/>
            </p:nvPicPr>
            <p:blipFill>
              <a:blip r:embed="rId8"/>
              <a:stretch>
                <a:fillRect/>
              </a:stretch>
            </p:blipFill>
            <p:spPr>
              <a:xfrm>
                <a:off x="1834943" y="1577045"/>
                <a:ext cx="10576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EB0EFB7-AF3D-0F4F-5E0B-773C7EA19EC5}"/>
                  </a:ext>
                </a:extLst>
              </p14:cNvPr>
              <p14:cNvContentPartPr/>
              <p14:nvPr/>
            </p14:nvContentPartPr>
            <p14:xfrm>
              <a:off x="1895423" y="5400605"/>
              <a:ext cx="1248480" cy="213840"/>
            </p14:xfrm>
          </p:contentPart>
        </mc:Choice>
        <mc:Fallback xmlns="">
          <p:pic>
            <p:nvPicPr>
              <p:cNvPr id="7" name="Ink 6">
                <a:extLst>
                  <a:ext uri="{FF2B5EF4-FFF2-40B4-BE49-F238E27FC236}">
                    <a16:creationId xmlns:a16="http://schemas.microsoft.com/office/drawing/2014/main" id="{1EB0EFB7-AF3D-0F4F-5E0B-773C7EA19EC5}"/>
                  </a:ext>
                </a:extLst>
              </p:cNvPr>
              <p:cNvPicPr/>
              <p:nvPr/>
            </p:nvPicPr>
            <p:blipFill>
              <a:blip r:embed="rId10"/>
              <a:stretch>
                <a:fillRect/>
              </a:stretch>
            </p:blipFill>
            <p:spPr>
              <a:xfrm>
                <a:off x="1823423" y="5256605"/>
                <a:ext cx="13921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7DCE93B9-99D6-6827-4CE6-14030B13B479}"/>
                  </a:ext>
                </a:extLst>
              </p14:cNvPr>
              <p14:cNvContentPartPr/>
              <p14:nvPr/>
            </p14:nvContentPartPr>
            <p14:xfrm>
              <a:off x="1880303" y="5674565"/>
              <a:ext cx="863280" cy="171720"/>
            </p14:xfrm>
          </p:contentPart>
        </mc:Choice>
        <mc:Fallback xmlns="">
          <p:pic>
            <p:nvPicPr>
              <p:cNvPr id="8" name="Ink 7">
                <a:extLst>
                  <a:ext uri="{FF2B5EF4-FFF2-40B4-BE49-F238E27FC236}">
                    <a16:creationId xmlns:a16="http://schemas.microsoft.com/office/drawing/2014/main" id="{7DCE93B9-99D6-6827-4CE6-14030B13B479}"/>
                  </a:ext>
                </a:extLst>
              </p:cNvPr>
              <p:cNvPicPr/>
              <p:nvPr/>
            </p:nvPicPr>
            <p:blipFill>
              <a:blip r:embed="rId12"/>
              <a:stretch>
                <a:fillRect/>
              </a:stretch>
            </p:blipFill>
            <p:spPr>
              <a:xfrm>
                <a:off x="1808303" y="5530565"/>
                <a:ext cx="100692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AACE33F4-8644-528E-7EF2-D1BFF6A11B19}"/>
                  </a:ext>
                </a:extLst>
              </p14:cNvPr>
              <p14:cNvContentPartPr/>
              <p14:nvPr/>
            </p14:nvContentPartPr>
            <p14:xfrm>
              <a:off x="11379983" y="1568045"/>
              <a:ext cx="487440" cy="85680"/>
            </p14:xfrm>
          </p:contentPart>
        </mc:Choice>
        <mc:Fallback xmlns="">
          <p:pic>
            <p:nvPicPr>
              <p:cNvPr id="9" name="Ink 8">
                <a:extLst>
                  <a:ext uri="{FF2B5EF4-FFF2-40B4-BE49-F238E27FC236}">
                    <a16:creationId xmlns:a16="http://schemas.microsoft.com/office/drawing/2014/main" id="{AACE33F4-8644-528E-7EF2-D1BFF6A11B19}"/>
                  </a:ext>
                </a:extLst>
              </p:cNvPr>
              <p:cNvPicPr/>
              <p:nvPr/>
            </p:nvPicPr>
            <p:blipFill>
              <a:blip r:embed="rId14"/>
              <a:stretch>
                <a:fillRect/>
              </a:stretch>
            </p:blipFill>
            <p:spPr>
              <a:xfrm>
                <a:off x="11307983" y="1424045"/>
                <a:ext cx="6310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94AA9EFF-9506-8A4D-94A3-54C4BB8D1BFD}"/>
                  </a:ext>
                </a:extLst>
              </p14:cNvPr>
              <p14:cNvContentPartPr/>
              <p14:nvPr/>
            </p14:nvContentPartPr>
            <p14:xfrm>
              <a:off x="11342543" y="5552885"/>
              <a:ext cx="534600" cy="21960"/>
            </p14:xfrm>
          </p:contentPart>
        </mc:Choice>
        <mc:Fallback xmlns="">
          <p:pic>
            <p:nvPicPr>
              <p:cNvPr id="10" name="Ink 9">
                <a:extLst>
                  <a:ext uri="{FF2B5EF4-FFF2-40B4-BE49-F238E27FC236}">
                    <a16:creationId xmlns:a16="http://schemas.microsoft.com/office/drawing/2014/main" id="{94AA9EFF-9506-8A4D-94A3-54C4BB8D1BFD}"/>
                  </a:ext>
                </a:extLst>
              </p:cNvPr>
              <p:cNvPicPr/>
              <p:nvPr/>
            </p:nvPicPr>
            <p:blipFill>
              <a:blip r:embed="rId16"/>
              <a:stretch>
                <a:fillRect/>
              </a:stretch>
            </p:blipFill>
            <p:spPr>
              <a:xfrm>
                <a:off x="11270543" y="5406485"/>
                <a:ext cx="678240" cy="314394"/>
              </a:xfrm>
              <a:prstGeom prst="rect">
                <a:avLst/>
              </a:prstGeom>
            </p:spPr>
          </p:pic>
        </mc:Fallback>
      </mc:AlternateContent>
      <p:sp>
        <p:nvSpPr>
          <p:cNvPr id="12" name="Flowchart: Connector 11">
            <a:extLst>
              <a:ext uri="{FF2B5EF4-FFF2-40B4-BE49-F238E27FC236}">
                <a16:creationId xmlns:a16="http://schemas.microsoft.com/office/drawing/2014/main" id="{D2786148-EAF6-C184-13E3-5791E4A5081F}"/>
              </a:ext>
            </a:extLst>
          </p:cNvPr>
          <p:cNvSpPr/>
          <p:nvPr/>
        </p:nvSpPr>
        <p:spPr>
          <a:xfrm>
            <a:off x="1490852" y="1984565"/>
            <a:ext cx="1573361" cy="1040737"/>
          </a:xfrm>
          <a:prstGeom prst="flowChartConnector">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FF0000"/>
                </a:solidFill>
              </a:ln>
            </a:endParaRPr>
          </a:p>
        </p:txBody>
      </p:sp>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7AD95EB3-E102-54D9-B21A-9283D4BEAF66}"/>
                  </a:ext>
                </a:extLst>
              </p14:cNvPr>
              <p14:cNvContentPartPr/>
              <p14:nvPr/>
            </p14:nvContentPartPr>
            <p14:xfrm>
              <a:off x="2164276" y="1576433"/>
              <a:ext cx="360" cy="360"/>
            </p14:xfrm>
          </p:contentPart>
        </mc:Choice>
        <mc:Fallback xmlns="">
          <p:pic>
            <p:nvPicPr>
              <p:cNvPr id="11" name="Ink 10">
                <a:extLst>
                  <a:ext uri="{FF2B5EF4-FFF2-40B4-BE49-F238E27FC236}">
                    <a16:creationId xmlns:a16="http://schemas.microsoft.com/office/drawing/2014/main" id="{7AD95EB3-E102-54D9-B21A-9283D4BEAF66}"/>
                  </a:ext>
                </a:extLst>
              </p:cNvPr>
              <p:cNvPicPr/>
              <p:nvPr/>
            </p:nvPicPr>
            <p:blipFill>
              <a:blip r:embed="rId18"/>
              <a:stretch>
                <a:fillRect/>
              </a:stretch>
            </p:blipFill>
            <p:spPr>
              <a:xfrm>
                <a:off x="2110636" y="146843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C650370B-D01C-163E-3683-2FE63B7AE76B}"/>
                  </a:ext>
                </a:extLst>
              </p14:cNvPr>
              <p14:cNvContentPartPr/>
              <p14:nvPr/>
            </p14:nvContentPartPr>
            <p14:xfrm>
              <a:off x="2164276" y="1576433"/>
              <a:ext cx="360" cy="360"/>
            </p14:xfrm>
          </p:contentPart>
        </mc:Choice>
        <mc:Fallback xmlns="">
          <p:pic>
            <p:nvPicPr>
              <p:cNvPr id="13" name="Ink 12">
                <a:extLst>
                  <a:ext uri="{FF2B5EF4-FFF2-40B4-BE49-F238E27FC236}">
                    <a16:creationId xmlns:a16="http://schemas.microsoft.com/office/drawing/2014/main" id="{C650370B-D01C-163E-3683-2FE63B7AE76B}"/>
                  </a:ext>
                </a:extLst>
              </p:cNvPr>
              <p:cNvPicPr/>
              <p:nvPr/>
            </p:nvPicPr>
            <p:blipFill>
              <a:blip r:embed="rId18"/>
              <a:stretch>
                <a:fillRect/>
              </a:stretch>
            </p:blipFill>
            <p:spPr>
              <a:xfrm>
                <a:off x="2110636" y="146843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92A4D21B-3C84-3F0F-9CAF-AB50605A98A5}"/>
                  </a:ext>
                </a:extLst>
              </p14:cNvPr>
              <p14:cNvContentPartPr/>
              <p14:nvPr/>
            </p14:nvContentPartPr>
            <p14:xfrm>
              <a:off x="1709956" y="1529633"/>
              <a:ext cx="418320" cy="226080"/>
            </p14:xfrm>
          </p:contentPart>
        </mc:Choice>
        <mc:Fallback xmlns="">
          <p:pic>
            <p:nvPicPr>
              <p:cNvPr id="14" name="Ink 13">
                <a:extLst>
                  <a:ext uri="{FF2B5EF4-FFF2-40B4-BE49-F238E27FC236}">
                    <a16:creationId xmlns:a16="http://schemas.microsoft.com/office/drawing/2014/main" id="{92A4D21B-3C84-3F0F-9CAF-AB50605A98A5}"/>
                  </a:ext>
                </a:extLst>
              </p:cNvPr>
              <p:cNvPicPr/>
              <p:nvPr/>
            </p:nvPicPr>
            <p:blipFill>
              <a:blip r:embed="rId21"/>
              <a:stretch>
                <a:fillRect/>
              </a:stretch>
            </p:blipFill>
            <p:spPr>
              <a:xfrm>
                <a:off x="1655956" y="1421993"/>
                <a:ext cx="525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7C42A0E7-D87D-889F-91B5-746AFAFBB53C}"/>
                  </a:ext>
                </a:extLst>
              </p14:cNvPr>
              <p14:cNvContentPartPr/>
              <p14:nvPr/>
            </p14:nvContentPartPr>
            <p14:xfrm>
              <a:off x="1707436" y="5383433"/>
              <a:ext cx="262080" cy="437760"/>
            </p14:xfrm>
          </p:contentPart>
        </mc:Choice>
        <mc:Fallback xmlns="">
          <p:pic>
            <p:nvPicPr>
              <p:cNvPr id="15" name="Ink 14">
                <a:extLst>
                  <a:ext uri="{FF2B5EF4-FFF2-40B4-BE49-F238E27FC236}">
                    <a16:creationId xmlns:a16="http://schemas.microsoft.com/office/drawing/2014/main" id="{7C42A0E7-D87D-889F-91B5-746AFAFBB53C}"/>
                  </a:ext>
                </a:extLst>
              </p:cNvPr>
              <p:cNvPicPr/>
              <p:nvPr/>
            </p:nvPicPr>
            <p:blipFill>
              <a:blip r:embed="rId23"/>
              <a:stretch>
                <a:fillRect/>
              </a:stretch>
            </p:blipFill>
            <p:spPr>
              <a:xfrm>
                <a:off x="1653436" y="5275433"/>
                <a:ext cx="36972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C87A40A6-7BC6-83A3-7968-73F76AF6CC57}"/>
                  </a:ext>
                </a:extLst>
              </p14:cNvPr>
              <p14:cNvContentPartPr/>
              <p14:nvPr/>
            </p14:nvContentPartPr>
            <p14:xfrm>
              <a:off x="11206756" y="5551193"/>
              <a:ext cx="232560" cy="360"/>
            </p14:xfrm>
          </p:contentPart>
        </mc:Choice>
        <mc:Fallback xmlns="">
          <p:pic>
            <p:nvPicPr>
              <p:cNvPr id="16" name="Ink 15">
                <a:extLst>
                  <a:ext uri="{FF2B5EF4-FFF2-40B4-BE49-F238E27FC236}">
                    <a16:creationId xmlns:a16="http://schemas.microsoft.com/office/drawing/2014/main" id="{C87A40A6-7BC6-83A3-7968-73F76AF6CC57}"/>
                  </a:ext>
                </a:extLst>
              </p:cNvPr>
              <p:cNvPicPr/>
              <p:nvPr/>
            </p:nvPicPr>
            <p:blipFill>
              <a:blip r:embed="rId25"/>
              <a:stretch>
                <a:fillRect/>
              </a:stretch>
            </p:blipFill>
            <p:spPr>
              <a:xfrm>
                <a:off x="11152756" y="5443553"/>
                <a:ext cx="340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19582586-DD1D-A342-201B-74367D5FCED7}"/>
                  </a:ext>
                </a:extLst>
              </p14:cNvPr>
              <p14:cNvContentPartPr/>
              <p14:nvPr/>
            </p14:nvContentPartPr>
            <p14:xfrm>
              <a:off x="11161396" y="1539353"/>
              <a:ext cx="287280" cy="35280"/>
            </p14:xfrm>
          </p:contentPart>
        </mc:Choice>
        <mc:Fallback xmlns="">
          <p:pic>
            <p:nvPicPr>
              <p:cNvPr id="17" name="Ink 16">
                <a:extLst>
                  <a:ext uri="{FF2B5EF4-FFF2-40B4-BE49-F238E27FC236}">
                    <a16:creationId xmlns:a16="http://schemas.microsoft.com/office/drawing/2014/main" id="{19582586-DD1D-A342-201B-74367D5FCED7}"/>
                  </a:ext>
                </a:extLst>
              </p:cNvPr>
              <p:cNvPicPr/>
              <p:nvPr/>
            </p:nvPicPr>
            <p:blipFill>
              <a:blip r:embed="rId27"/>
              <a:stretch>
                <a:fillRect/>
              </a:stretch>
            </p:blipFill>
            <p:spPr>
              <a:xfrm>
                <a:off x="11107756" y="1431713"/>
                <a:ext cx="394920" cy="250920"/>
              </a:xfrm>
              <a:prstGeom prst="rect">
                <a:avLst/>
              </a:prstGeom>
            </p:spPr>
          </p:pic>
        </mc:Fallback>
      </mc:AlternateContent>
    </p:spTree>
    <p:extLst>
      <p:ext uri="{BB962C8B-B14F-4D97-AF65-F5344CB8AC3E}">
        <p14:creationId xmlns:p14="http://schemas.microsoft.com/office/powerpoint/2010/main" val="104049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5808-B518-D19E-B6D4-8F92372FE3FC}"/>
              </a:ext>
            </a:extLst>
          </p:cNvPr>
          <p:cNvSpPr>
            <a:spLocks noGrp="1"/>
          </p:cNvSpPr>
          <p:nvPr>
            <p:ph type="ctrTitle"/>
          </p:nvPr>
        </p:nvSpPr>
        <p:spPr>
          <a:xfrm>
            <a:off x="138292" y="111967"/>
            <a:ext cx="5355772" cy="2951351"/>
          </a:xfrm>
          <a:prstGeom prst="ellipse">
            <a:avLst/>
          </a:prstGeom>
          <a:solidFill>
            <a:schemeClr val="accent1">
              <a:lumMod val="75000"/>
            </a:schemeClr>
          </a:solidFill>
        </p:spPr>
        <p:txBody>
          <a:bodyPr>
            <a:noAutofit/>
          </a:bodyPr>
          <a:lstStyle/>
          <a:p>
            <a:r>
              <a:rPr lang="en-US" sz="3700" b="1" dirty="0">
                <a:solidFill>
                  <a:schemeClr val="bg1"/>
                </a:solidFill>
                <a:latin typeface="+mn-lt"/>
              </a:rPr>
              <a:t>40 + years of using solar and wind power in California</a:t>
            </a:r>
          </a:p>
        </p:txBody>
      </p:sp>
      <p:sp>
        <p:nvSpPr>
          <p:cNvPr id="3" name="Subtitle 2">
            <a:extLst>
              <a:ext uri="{FF2B5EF4-FFF2-40B4-BE49-F238E27FC236}">
                <a16:creationId xmlns:a16="http://schemas.microsoft.com/office/drawing/2014/main" id="{86CE09C2-D1BF-0418-3037-CAED3D66AEFE}"/>
              </a:ext>
            </a:extLst>
          </p:cNvPr>
          <p:cNvSpPr>
            <a:spLocks noGrp="1"/>
          </p:cNvSpPr>
          <p:nvPr>
            <p:ph type="subTitle" idx="1"/>
          </p:nvPr>
        </p:nvSpPr>
        <p:spPr>
          <a:xfrm>
            <a:off x="138292" y="3339433"/>
            <a:ext cx="5795977" cy="2951351"/>
          </a:xfrm>
          <a:prstGeom prst="ellipse">
            <a:avLst/>
          </a:prstGeom>
          <a:solidFill>
            <a:schemeClr val="accent1">
              <a:lumMod val="75000"/>
            </a:schemeClr>
          </a:solidFill>
          <a:ln>
            <a:solidFill>
              <a:schemeClr val="accent3"/>
            </a:solidFill>
          </a:ln>
        </p:spPr>
        <p:txBody>
          <a:bodyPr>
            <a:noAutofit/>
          </a:bodyPr>
          <a:lstStyle/>
          <a:p>
            <a:r>
              <a:rPr lang="en-US" sz="3600" b="1" dirty="0">
                <a:solidFill>
                  <a:schemeClr val="bg1"/>
                </a:solidFill>
              </a:rPr>
              <a:t>SOLAR &amp; WIND </a:t>
            </a:r>
          </a:p>
          <a:p>
            <a:r>
              <a:rPr lang="en-US" sz="3600" b="1" dirty="0">
                <a:solidFill>
                  <a:schemeClr val="bg1"/>
                </a:solidFill>
              </a:rPr>
              <a:t>PROVIDE &lt; 1/3 of California electricity</a:t>
            </a:r>
          </a:p>
        </p:txBody>
      </p:sp>
      <p:pic>
        <p:nvPicPr>
          <p:cNvPr id="4" name="Picture 3" descr="See the source image">
            <a:extLst>
              <a:ext uri="{FF2B5EF4-FFF2-40B4-BE49-F238E27FC236}">
                <a16:creationId xmlns:a16="http://schemas.microsoft.com/office/drawing/2014/main" id="{3778C0AA-AEBE-2E06-438D-6348973F8BEB}"/>
              </a:ext>
            </a:extLst>
          </p:cNvPr>
          <p:cNvPicPr>
            <a:picLocks noChangeAspect="1"/>
          </p:cNvPicPr>
          <p:nvPr/>
        </p:nvPicPr>
        <p:blipFill rotWithShape="1">
          <a:blip r:embed="rId2">
            <a:extLst>
              <a:ext uri="{28A0092B-C50C-407E-A947-70E740481C1C}">
                <a14:useLocalDpi xmlns:a14="http://schemas.microsoft.com/office/drawing/2010/main" val="0"/>
              </a:ext>
            </a:extLst>
          </a:blip>
          <a:srcRect l="20782" r="25826"/>
          <a:stretch/>
        </p:blipFill>
        <p:spPr bwMode="auto">
          <a:xfrm>
            <a:off x="5682343" y="0"/>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p:spPr>
      </p:pic>
      <p:sp>
        <p:nvSpPr>
          <p:cNvPr id="5" name="Title 1">
            <a:extLst>
              <a:ext uri="{FF2B5EF4-FFF2-40B4-BE49-F238E27FC236}">
                <a16:creationId xmlns:a16="http://schemas.microsoft.com/office/drawing/2014/main" id="{F58A3CB8-6D50-970D-0245-ED7CF088C27B}"/>
              </a:ext>
            </a:extLst>
          </p:cNvPr>
          <p:cNvSpPr txBox="1">
            <a:spLocks/>
          </p:cNvSpPr>
          <p:nvPr/>
        </p:nvSpPr>
        <p:spPr>
          <a:xfrm>
            <a:off x="6396852" y="111967"/>
            <a:ext cx="5355772" cy="2660251"/>
          </a:xfrm>
          <a:prstGeom prst="ellipse">
            <a:avLst/>
          </a:prstGeom>
          <a:solidFill>
            <a:schemeClr val="accent1">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00" b="1" dirty="0">
                <a:solidFill>
                  <a:schemeClr val="bg1"/>
                </a:solidFill>
                <a:latin typeface="+mn-lt"/>
              </a:rPr>
              <a:t>40 + years of </a:t>
            </a:r>
            <a:br>
              <a:rPr lang="en-US" sz="3700" b="1" dirty="0">
                <a:solidFill>
                  <a:schemeClr val="bg1"/>
                </a:solidFill>
                <a:latin typeface="+mn-lt"/>
              </a:rPr>
            </a:br>
            <a:r>
              <a:rPr lang="en-US" sz="3700" b="1" dirty="0">
                <a:solidFill>
                  <a:schemeClr val="bg1"/>
                </a:solidFill>
                <a:latin typeface="+mn-lt"/>
              </a:rPr>
              <a:t>$$ subsidies for solar and wind projects</a:t>
            </a:r>
          </a:p>
        </p:txBody>
      </p:sp>
      <p:sp>
        <p:nvSpPr>
          <p:cNvPr id="6" name="Subtitle 2">
            <a:extLst>
              <a:ext uri="{FF2B5EF4-FFF2-40B4-BE49-F238E27FC236}">
                <a16:creationId xmlns:a16="http://schemas.microsoft.com/office/drawing/2014/main" id="{B093F137-8B2F-AE46-25CA-47896AC43C0E}"/>
              </a:ext>
            </a:extLst>
          </p:cNvPr>
          <p:cNvSpPr txBox="1">
            <a:spLocks/>
          </p:cNvSpPr>
          <p:nvPr/>
        </p:nvSpPr>
        <p:spPr>
          <a:xfrm>
            <a:off x="6568221" y="3339432"/>
            <a:ext cx="5184403" cy="2951351"/>
          </a:xfrm>
          <a:prstGeom prst="ellipse">
            <a:avLst/>
          </a:prstGeom>
          <a:solidFill>
            <a:schemeClr val="accent1">
              <a:lumMod val="75000"/>
            </a:schemeClr>
          </a:solidFill>
          <a:ln>
            <a:solidFill>
              <a:schemeClr val="accent3"/>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chemeClr val="bg1"/>
                </a:solidFill>
              </a:rPr>
              <a:t>  NATURAL GAS, </a:t>
            </a:r>
          </a:p>
          <a:p>
            <a:r>
              <a:rPr lang="en-US" sz="3600" b="1" dirty="0">
                <a:solidFill>
                  <a:schemeClr val="bg1"/>
                </a:solidFill>
              </a:rPr>
              <a:t>a HYDROCARBON </a:t>
            </a:r>
          </a:p>
          <a:p>
            <a:r>
              <a:rPr lang="en-US" sz="3600" b="1" dirty="0">
                <a:solidFill>
                  <a:schemeClr val="bg1"/>
                </a:solidFill>
              </a:rPr>
              <a:t>is California’s #1 electricity source</a:t>
            </a:r>
          </a:p>
        </p:txBody>
      </p:sp>
    </p:spTree>
    <p:extLst>
      <p:ext uri="{BB962C8B-B14F-4D97-AF65-F5344CB8AC3E}">
        <p14:creationId xmlns:p14="http://schemas.microsoft.com/office/powerpoint/2010/main" val="371231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3778C0AA-AEBE-2E06-438D-6348973F8BEB}"/>
              </a:ext>
            </a:extLst>
          </p:cNvPr>
          <p:cNvPicPr>
            <a:picLocks noChangeAspect="1"/>
          </p:cNvPicPr>
          <p:nvPr/>
        </p:nvPicPr>
        <p:blipFill rotWithShape="1">
          <a:blip r:embed="rId2">
            <a:extLst>
              <a:ext uri="{28A0092B-C50C-407E-A947-70E740481C1C}">
                <a14:useLocalDpi xmlns:a14="http://schemas.microsoft.com/office/drawing/2010/main" val="0"/>
              </a:ext>
            </a:extLst>
          </a:blip>
          <a:srcRect l="20782" r="25826"/>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p:spPr>
      </p:pic>
      <p:sp>
        <p:nvSpPr>
          <p:cNvPr id="2" name="TextBox 1">
            <a:extLst>
              <a:ext uri="{FF2B5EF4-FFF2-40B4-BE49-F238E27FC236}">
                <a16:creationId xmlns:a16="http://schemas.microsoft.com/office/drawing/2014/main" id="{E4D4BFEC-BCAF-A969-07EA-B4CCC2E60313}"/>
              </a:ext>
            </a:extLst>
          </p:cNvPr>
          <p:cNvSpPr txBox="1"/>
          <p:nvPr/>
        </p:nvSpPr>
        <p:spPr>
          <a:xfrm>
            <a:off x="111760" y="711512"/>
            <a:ext cx="6342774" cy="2230398"/>
          </a:xfrm>
          <a:prstGeom prst="roundRect">
            <a:avLst/>
          </a:prstGeom>
          <a:solidFill>
            <a:schemeClr val="accent1">
              <a:lumMod val="75000"/>
            </a:schemeClr>
          </a:solidFill>
        </p:spPr>
        <p:txBody>
          <a:bodyPr wrap="square" rtlCol="0">
            <a:spAutoFit/>
          </a:bodyPr>
          <a:lstStyle/>
          <a:p>
            <a:pPr algn="ctr"/>
            <a:r>
              <a:rPr lang="en-US" sz="3800" b="1" u="sng" dirty="0">
                <a:ln>
                  <a:solidFill>
                    <a:srgbClr val="002060"/>
                  </a:solidFill>
                </a:ln>
                <a:solidFill>
                  <a:schemeClr val="bg1"/>
                </a:solidFill>
              </a:rPr>
              <a:t>SOLAR</a:t>
            </a:r>
            <a:r>
              <a:rPr lang="en-US" sz="3800" b="1" dirty="0">
                <a:ln>
                  <a:solidFill>
                    <a:srgbClr val="002060"/>
                  </a:solidFill>
                </a:ln>
                <a:solidFill>
                  <a:schemeClr val="bg1"/>
                </a:solidFill>
              </a:rPr>
              <a:t> AND WIND provide </a:t>
            </a:r>
            <a:r>
              <a:rPr lang="en-US" sz="3800" b="1" u="sng" dirty="0">
                <a:ln>
                  <a:solidFill>
                    <a:srgbClr val="002060"/>
                  </a:solidFill>
                </a:ln>
                <a:solidFill>
                  <a:schemeClr val="bg1"/>
                </a:solidFill>
              </a:rPr>
              <a:t>less than 28% of electricity </a:t>
            </a:r>
          </a:p>
          <a:p>
            <a:pPr algn="ctr"/>
            <a:r>
              <a:rPr lang="en-US" sz="3800" b="1" dirty="0">
                <a:ln>
                  <a:solidFill>
                    <a:srgbClr val="002060"/>
                  </a:solidFill>
                </a:ln>
                <a:solidFill>
                  <a:schemeClr val="bg1"/>
                </a:solidFill>
              </a:rPr>
              <a:t>in sunny, windy California</a:t>
            </a:r>
          </a:p>
          <a:p>
            <a:pPr algn="ctr"/>
            <a:endParaRPr lang="en-US" sz="1100" b="1" dirty="0">
              <a:solidFill>
                <a:schemeClr val="accent3"/>
              </a:solidFill>
              <a:latin typeface="+mj-lt"/>
            </a:endParaRPr>
          </a:p>
        </p:txBody>
      </p:sp>
      <p:sp>
        <p:nvSpPr>
          <p:cNvPr id="3" name="TextBox 2">
            <a:extLst>
              <a:ext uri="{FF2B5EF4-FFF2-40B4-BE49-F238E27FC236}">
                <a16:creationId xmlns:a16="http://schemas.microsoft.com/office/drawing/2014/main" id="{348776B8-04DA-3AF8-EC30-7B1274FF1371}"/>
              </a:ext>
            </a:extLst>
          </p:cNvPr>
          <p:cNvSpPr txBox="1"/>
          <p:nvPr/>
        </p:nvSpPr>
        <p:spPr>
          <a:xfrm>
            <a:off x="366289" y="3554906"/>
            <a:ext cx="7101840" cy="2690098"/>
          </a:xfrm>
          <a:prstGeom prst="roundRect">
            <a:avLst/>
          </a:prstGeom>
          <a:solidFill>
            <a:schemeClr val="accent1">
              <a:lumMod val="75000"/>
            </a:schemeClr>
          </a:solidFill>
          <a:ln>
            <a:solidFill>
              <a:schemeClr val="accent3"/>
            </a:solidFill>
          </a:ln>
        </p:spPr>
        <p:txBody>
          <a:bodyPr wrap="square" rtlCol="0">
            <a:spAutoFit/>
          </a:bodyPr>
          <a:lstStyle/>
          <a:p>
            <a:pPr algn="ctr"/>
            <a:r>
              <a:rPr lang="en-US" sz="3800" b="1" dirty="0">
                <a:ln>
                  <a:solidFill>
                    <a:srgbClr val="002060"/>
                  </a:solidFill>
                </a:ln>
                <a:solidFill>
                  <a:schemeClr val="bg1"/>
                </a:solidFill>
              </a:rPr>
              <a:t>And it is thought solar and wind can replace hydropower </a:t>
            </a:r>
          </a:p>
          <a:p>
            <a:pPr algn="ctr"/>
            <a:r>
              <a:rPr lang="en-US" sz="3800" b="1" dirty="0">
                <a:ln>
                  <a:solidFill>
                    <a:srgbClr val="002060"/>
                  </a:solidFill>
                </a:ln>
                <a:solidFill>
                  <a:schemeClr val="bg1"/>
                </a:solidFill>
              </a:rPr>
              <a:t>Megawatt for  Megawatt</a:t>
            </a:r>
          </a:p>
          <a:p>
            <a:pPr algn="ctr"/>
            <a:r>
              <a:rPr lang="en-US" sz="3800" b="1" dirty="0">
                <a:ln>
                  <a:solidFill>
                    <a:srgbClr val="002060"/>
                  </a:solidFill>
                </a:ln>
                <a:solidFill>
                  <a:schemeClr val="bg1"/>
                </a:solidFill>
              </a:rPr>
              <a:t>in the Pacific Northwest ?</a:t>
            </a:r>
          </a:p>
        </p:txBody>
      </p:sp>
      <p:pic>
        <p:nvPicPr>
          <p:cNvPr id="7" name="Picture 6">
            <a:extLst>
              <a:ext uri="{FF2B5EF4-FFF2-40B4-BE49-F238E27FC236}">
                <a16:creationId xmlns:a16="http://schemas.microsoft.com/office/drawing/2014/main" id="{5A1750C0-734D-8FB5-1732-052AC8107F81}"/>
              </a:ext>
            </a:extLst>
          </p:cNvPr>
          <p:cNvPicPr>
            <a:picLocks noChangeAspect="1"/>
          </p:cNvPicPr>
          <p:nvPr/>
        </p:nvPicPr>
        <p:blipFill>
          <a:blip r:embed="rId3"/>
          <a:stretch>
            <a:fillRect/>
          </a:stretch>
        </p:blipFill>
        <p:spPr>
          <a:xfrm>
            <a:off x="8274792" y="3397617"/>
            <a:ext cx="3659116" cy="3285335"/>
          </a:xfrm>
          <a:prstGeom prst="rect">
            <a:avLst/>
          </a:prstGeom>
        </p:spPr>
      </p:pic>
      <p:pic>
        <p:nvPicPr>
          <p:cNvPr id="8" name="Picture 7">
            <a:extLst>
              <a:ext uri="{FF2B5EF4-FFF2-40B4-BE49-F238E27FC236}">
                <a16:creationId xmlns:a16="http://schemas.microsoft.com/office/drawing/2014/main" id="{43709C26-EEBF-E95D-477E-3CC4AA7F52A4}"/>
              </a:ext>
            </a:extLst>
          </p:cNvPr>
          <p:cNvPicPr>
            <a:picLocks noChangeAspect="1"/>
          </p:cNvPicPr>
          <p:nvPr/>
        </p:nvPicPr>
        <p:blipFill>
          <a:blip r:embed="rId4"/>
          <a:stretch>
            <a:fillRect/>
          </a:stretch>
        </p:blipFill>
        <p:spPr>
          <a:xfrm>
            <a:off x="7867650" y="711100"/>
            <a:ext cx="4324350" cy="2505075"/>
          </a:xfrm>
          <a:prstGeom prst="rect">
            <a:avLst/>
          </a:prstGeom>
        </p:spPr>
      </p:pic>
      <p:sp>
        <p:nvSpPr>
          <p:cNvPr id="11" name="TextBox 10">
            <a:extLst>
              <a:ext uri="{FF2B5EF4-FFF2-40B4-BE49-F238E27FC236}">
                <a16:creationId xmlns:a16="http://schemas.microsoft.com/office/drawing/2014/main" id="{1E81FC27-545B-9396-178B-4DC10A6D0AFC}"/>
              </a:ext>
            </a:extLst>
          </p:cNvPr>
          <p:cNvSpPr txBox="1"/>
          <p:nvPr/>
        </p:nvSpPr>
        <p:spPr>
          <a:xfrm>
            <a:off x="7867650" y="187880"/>
            <a:ext cx="4324350" cy="523220"/>
          </a:xfrm>
          <a:prstGeom prst="rect">
            <a:avLst/>
          </a:prstGeom>
          <a:solidFill>
            <a:schemeClr val="accent1">
              <a:lumMod val="75000"/>
            </a:schemeClr>
          </a:solidFill>
        </p:spPr>
        <p:txBody>
          <a:bodyPr wrap="square" rtlCol="0">
            <a:spAutoFit/>
          </a:bodyPr>
          <a:lstStyle/>
          <a:p>
            <a:pPr algn="ctr"/>
            <a:r>
              <a:rPr lang="en-US" sz="2800" b="1" dirty="0">
                <a:solidFill>
                  <a:schemeClr val="bg1"/>
                </a:solidFill>
              </a:rPr>
              <a:t>U.S. SUNNIEST STATES </a:t>
            </a:r>
          </a:p>
        </p:txBody>
      </p:sp>
    </p:spTree>
    <p:extLst>
      <p:ext uri="{BB962C8B-B14F-4D97-AF65-F5344CB8AC3E}">
        <p14:creationId xmlns:p14="http://schemas.microsoft.com/office/powerpoint/2010/main" val="27181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0"/>
            <a:ext cx="12191981" cy="7030357"/>
          </a:xfrm>
          <a:prstGeom prst="rect">
            <a:avLst/>
          </a:prstGeom>
        </p:spPr>
      </p:pic>
      <p:sp>
        <p:nvSpPr>
          <p:cNvPr id="2" name="Title 1">
            <a:extLst>
              <a:ext uri="{FF2B5EF4-FFF2-40B4-BE49-F238E27FC236}">
                <a16:creationId xmlns:a16="http://schemas.microsoft.com/office/drawing/2014/main" id="{11135CBA-DED1-EA97-3774-E910D172A44A}"/>
              </a:ext>
            </a:extLst>
          </p:cNvPr>
          <p:cNvSpPr>
            <a:spLocks noGrp="1"/>
          </p:cNvSpPr>
          <p:nvPr>
            <p:ph type="ctrTitle"/>
          </p:nvPr>
        </p:nvSpPr>
        <p:spPr>
          <a:xfrm>
            <a:off x="0" y="1215957"/>
            <a:ext cx="6605081" cy="4161491"/>
          </a:xfrm>
        </p:spPr>
        <p:txBody>
          <a:bodyPr>
            <a:noAutofit/>
          </a:bodyPr>
          <a:lstStyle/>
          <a:p>
            <a:pPr algn="ctr"/>
            <a:br>
              <a:rPr lang="en-US" sz="4800" b="1" dirty="0">
                <a:ln w="19050">
                  <a:solidFill>
                    <a:srgbClr val="002060"/>
                  </a:solidFill>
                </a:ln>
                <a:solidFill>
                  <a:schemeClr val="bg1"/>
                </a:solidFill>
                <a:latin typeface="Google sans"/>
              </a:rPr>
            </a:br>
            <a:br>
              <a:rPr lang="en-US" sz="4800" b="1" dirty="0">
                <a:ln w="19050">
                  <a:solidFill>
                    <a:srgbClr val="002060"/>
                  </a:solidFill>
                </a:ln>
                <a:solidFill>
                  <a:schemeClr val="bg1"/>
                </a:solidFill>
                <a:latin typeface="Google sans"/>
              </a:rPr>
            </a:br>
            <a:r>
              <a:rPr lang="en-US" sz="4800" b="1" dirty="0">
                <a:ln w="19050">
                  <a:solidFill>
                    <a:srgbClr val="002060"/>
                  </a:solidFill>
                </a:ln>
                <a:solidFill>
                  <a:schemeClr val="bg1"/>
                </a:solidFill>
                <a:latin typeface="Google sans"/>
              </a:rPr>
              <a:t> IMPACT of these dams </a:t>
            </a:r>
            <a:br>
              <a:rPr lang="en-US" sz="4800" b="1" dirty="0">
                <a:ln w="19050">
                  <a:solidFill>
                    <a:srgbClr val="002060"/>
                  </a:solidFill>
                </a:ln>
                <a:solidFill>
                  <a:schemeClr val="bg1"/>
                </a:solidFill>
                <a:latin typeface="Google sans"/>
              </a:rPr>
            </a:br>
            <a:r>
              <a:rPr lang="en-US" sz="4800" b="1" dirty="0">
                <a:ln w="19050">
                  <a:solidFill>
                    <a:srgbClr val="002060"/>
                  </a:solidFill>
                </a:ln>
                <a:solidFill>
                  <a:schemeClr val="bg1"/>
                </a:solidFill>
                <a:latin typeface="Google sans"/>
              </a:rPr>
              <a:t>on FISH HABITAT </a:t>
            </a:r>
            <a:br>
              <a:rPr lang="en-US" sz="4800" b="1" dirty="0">
                <a:ln w="19050">
                  <a:solidFill>
                    <a:srgbClr val="002060"/>
                  </a:solidFill>
                </a:ln>
                <a:solidFill>
                  <a:schemeClr val="bg1"/>
                </a:solidFill>
                <a:latin typeface="Google sans"/>
              </a:rPr>
            </a:br>
            <a:r>
              <a:rPr lang="en-US" sz="4800" b="1" dirty="0">
                <a:ln w="19050">
                  <a:solidFill>
                    <a:srgbClr val="002060"/>
                  </a:solidFill>
                </a:ln>
                <a:solidFill>
                  <a:schemeClr val="bg1"/>
                </a:solidFill>
                <a:latin typeface="Google sans"/>
              </a:rPr>
              <a:t>is a LEGITIMATE </a:t>
            </a:r>
            <a:br>
              <a:rPr lang="en-US" sz="4800" b="1" dirty="0">
                <a:ln w="19050">
                  <a:solidFill>
                    <a:srgbClr val="002060"/>
                  </a:solidFill>
                </a:ln>
                <a:solidFill>
                  <a:schemeClr val="bg1"/>
                </a:solidFill>
                <a:latin typeface="Google sans"/>
              </a:rPr>
            </a:br>
            <a:r>
              <a:rPr lang="en-US" sz="4800" b="1" dirty="0">
                <a:ln w="19050">
                  <a:solidFill>
                    <a:srgbClr val="002060"/>
                  </a:solidFill>
                </a:ln>
                <a:solidFill>
                  <a:schemeClr val="bg1"/>
                </a:solidFill>
                <a:latin typeface="Google sans"/>
              </a:rPr>
              <a:t>USE of hundreds of MILLIONS MORE TAXPAYER DOLLARS </a:t>
            </a:r>
            <a:endParaRPr lang="en-US" sz="4800" b="1" dirty="0">
              <a:ln w="19050">
                <a:solidFill>
                  <a:schemeClr val="bg1"/>
                </a:solidFill>
              </a:ln>
              <a:solidFill>
                <a:schemeClr val="bg1"/>
              </a:solidFill>
              <a:latin typeface="Google sans"/>
            </a:endParaRPr>
          </a:p>
        </p:txBody>
      </p:sp>
      <p:pic>
        <p:nvPicPr>
          <p:cNvPr id="5" name="Picture 4" descr="How California's juvenile salmon are migrating to the sea - in trucks | Environment | The Guardian">
            <a:extLst>
              <a:ext uri="{FF2B5EF4-FFF2-40B4-BE49-F238E27FC236}">
                <a16:creationId xmlns:a16="http://schemas.microsoft.com/office/drawing/2014/main" id="{000A484B-A564-BB05-01BC-FDA40699B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9338" y="1480552"/>
            <a:ext cx="5009226" cy="3703465"/>
          </a:xfrm>
          <a:prstGeom prst="ellipse">
            <a:avLst/>
          </a:prstGeom>
          <a:ln w="1524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19F642D-1CB4-CBB9-8F79-7BCDA75DDD0C}"/>
              </a:ext>
            </a:extLst>
          </p:cNvPr>
          <p:cNvSpPr txBox="1"/>
          <p:nvPr/>
        </p:nvSpPr>
        <p:spPr>
          <a:xfrm>
            <a:off x="2821018" y="5662273"/>
            <a:ext cx="8374215" cy="1123712"/>
          </a:xfrm>
          <a:prstGeom prst="roundRect">
            <a:avLst/>
          </a:prstGeom>
          <a:solidFill>
            <a:srgbClr val="0070C0"/>
          </a:solidFill>
          <a:ln>
            <a:solidFill>
              <a:srgbClr val="002060"/>
            </a:solidFill>
          </a:ln>
        </p:spPr>
        <p:txBody>
          <a:bodyPr wrap="none" rtlCol="0">
            <a:spAutoFit/>
          </a:bodyPr>
          <a:lstStyle/>
          <a:p>
            <a:r>
              <a:rPr lang="en-US" sz="6000" b="1" dirty="0">
                <a:ln>
                  <a:solidFill>
                    <a:srgbClr val="002060"/>
                  </a:solidFill>
                </a:ln>
                <a:solidFill>
                  <a:schemeClr val="bg1"/>
                </a:solidFill>
              </a:rPr>
              <a:t>Let’s look at the evidence</a:t>
            </a:r>
          </a:p>
        </p:txBody>
      </p:sp>
      <p:sp>
        <p:nvSpPr>
          <p:cNvPr id="6" name="TextBox 5">
            <a:extLst>
              <a:ext uri="{FF2B5EF4-FFF2-40B4-BE49-F238E27FC236}">
                <a16:creationId xmlns:a16="http://schemas.microsoft.com/office/drawing/2014/main" id="{766250AD-EF17-1B23-D24D-5F173103AAA1}"/>
              </a:ext>
            </a:extLst>
          </p:cNvPr>
          <p:cNvSpPr txBox="1"/>
          <p:nvPr/>
        </p:nvSpPr>
        <p:spPr>
          <a:xfrm>
            <a:off x="428018" y="121799"/>
            <a:ext cx="8929342" cy="861774"/>
          </a:xfrm>
          <a:prstGeom prst="rect">
            <a:avLst/>
          </a:prstGeom>
          <a:noFill/>
        </p:spPr>
        <p:txBody>
          <a:bodyPr wrap="square" rtlCol="0">
            <a:spAutoFit/>
          </a:bodyPr>
          <a:lstStyle/>
          <a:p>
            <a:r>
              <a:rPr lang="en-US" sz="5000" b="1" dirty="0">
                <a:ln w="19050">
                  <a:solidFill>
                    <a:srgbClr val="002060"/>
                  </a:solidFill>
                </a:ln>
                <a:solidFill>
                  <a:schemeClr val="bg1"/>
                </a:solidFill>
                <a:latin typeface="Google sans"/>
              </a:rPr>
              <a:t>Highly Questionable Premise #3</a:t>
            </a:r>
            <a:r>
              <a:rPr lang="en-US" sz="4800" b="1" dirty="0">
                <a:ln w="19050">
                  <a:solidFill>
                    <a:srgbClr val="002060"/>
                  </a:solidFill>
                </a:ln>
                <a:solidFill>
                  <a:schemeClr val="bg1"/>
                </a:solidFill>
                <a:latin typeface="Google sans"/>
              </a:rPr>
              <a:t>:</a:t>
            </a:r>
            <a:endParaRPr lang="en-US" sz="4800" dirty="0"/>
          </a:p>
        </p:txBody>
      </p:sp>
    </p:spTree>
    <p:extLst>
      <p:ext uri="{BB962C8B-B14F-4D97-AF65-F5344CB8AC3E}">
        <p14:creationId xmlns:p14="http://schemas.microsoft.com/office/powerpoint/2010/main" val="28258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0"/>
            <a:ext cx="12191981" cy="7030357"/>
          </a:xfrm>
          <a:prstGeom prst="rect">
            <a:avLst/>
          </a:prstGeom>
        </p:spPr>
      </p:pic>
      <p:sp>
        <p:nvSpPr>
          <p:cNvPr id="2" name="Title 1">
            <a:extLst>
              <a:ext uri="{FF2B5EF4-FFF2-40B4-BE49-F238E27FC236}">
                <a16:creationId xmlns:a16="http://schemas.microsoft.com/office/drawing/2014/main" id="{11135CBA-DED1-EA97-3774-E910D172A44A}"/>
              </a:ext>
            </a:extLst>
          </p:cNvPr>
          <p:cNvSpPr>
            <a:spLocks noGrp="1"/>
          </p:cNvSpPr>
          <p:nvPr>
            <p:ph type="ctrTitle"/>
          </p:nvPr>
        </p:nvSpPr>
        <p:spPr>
          <a:xfrm>
            <a:off x="198554" y="758757"/>
            <a:ext cx="4693921" cy="3986511"/>
          </a:xfrm>
        </p:spPr>
        <p:txBody>
          <a:bodyPr>
            <a:noAutofit/>
          </a:bodyPr>
          <a:lstStyle/>
          <a:p>
            <a:pPr algn="ctr"/>
            <a:r>
              <a:rPr lang="en-US" sz="5600" b="1" dirty="0">
                <a:ln w="19050">
                  <a:solidFill>
                    <a:srgbClr val="002060"/>
                  </a:solidFill>
                </a:ln>
                <a:solidFill>
                  <a:schemeClr val="bg1"/>
                </a:solidFill>
                <a:latin typeface="Google sans"/>
              </a:rPr>
              <a:t>By 2008, BPA put in $900 million into </a:t>
            </a:r>
            <a:br>
              <a:rPr lang="en-US" sz="5600" b="1" dirty="0">
                <a:ln w="19050">
                  <a:solidFill>
                    <a:srgbClr val="002060"/>
                  </a:solidFill>
                </a:ln>
                <a:solidFill>
                  <a:schemeClr val="bg1"/>
                </a:solidFill>
                <a:latin typeface="Google sans"/>
              </a:rPr>
            </a:br>
            <a:r>
              <a:rPr lang="en-US" sz="5600" b="1" dirty="0">
                <a:ln w="19050">
                  <a:solidFill>
                    <a:srgbClr val="002060"/>
                  </a:solidFill>
                </a:ln>
                <a:solidFill>
                  <a:schemeClr val="bg1"/>
                </a:solidFill>
                <a:latin typeface="Google sans"/>
              </a:rPr>
              <a:t>fish habitat restoration</a:t>
            </a:r>
            <a:endParaRPr lang="en-US" sz="5600" b="1" dirty="0">
              <a:ln w="19050">
                <a:solidFill>
                  <a:schemeClr val="bg1"/>
                </a:solidFill>
              </a:ln>
              <a:solidFill>
                <a:schemeClr val="bg1"/>
              </a:solidFill>
              <a:latin typeface="Google sans"/>
            </a:endParaRPr>
          </a:p>
        </p:txBody>
      </p:sp>
      <p:pic>
        <p:nvPicPr>
          <p:cNvPr id="5" name="Picture 4" descr="How California's juvenile salmon are migrating to the sea - in trucks | Environment | The Guardian">
            <a:extLst>
              <a:ext uri="{FF2B5EF4-FFF2-40B4-BE49-F238E27FC236}">
                <a16:creationId xmlns:a16="http://schemas.microsoft.com/office/drawing/2014/main" id="{000A484B-A564-BB05-01BC-FDA40699B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1029" y="523929"/>
            <a:ext cx="6130903" cy="4609828"/>
          </a:xfrm>
          <a:prstGeom prst="rect">
            <a:avLst/>
          </a:prstGeom>
          <a:solidFill>
            <a:srgbClr val="FFFFFF">
              <a:shade val="85000"/>
            </a:srgbClr>
          </a:solidFill>
          <a:ln w="130175"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A19F642D-1CB4-CBB9-8F79-7BCDA75DDD0C}"/>
              </a:ext>
            </a:extLst>
          </p:cNvPr>
          <p:cNvSpPr txBox="1"/>
          <p:nvPr/>
        </p:nvSpPr>
        <p:spPr>
          <a:xfrm>
            <a:off x="5709347" y="5657686"/>
            <a:ext cx="3636843" cy="1089660"/>
          </a:xfrm>
          <a:prstGeom prst="roundRect">
            <a:avLst/>
          </a:prstGeom>
          <a:solidFill>
            <a:srgbClr val="0070C0"/>
          </a:solidFill>
          <a:ln>
            <a:solidFill>
              <a:srgbClr val="002060"/>
            </a:solidFill>
          </a:ln>
        </p:spPr>
        <p:txBody>
          <a:bodyPr wrap="none" rtlCol="0">
            <a:spAutoFit/>
          </a:bodyPr>
          <a:lstStyle/>
          <a:p>
            <a:r>
              <a:rPr lang="en-US" sz="5800" b="1" dirty="0">
                <a:ln>
                  <a:solidFill>
                    <a:srgbClr val="002060"/>
                  </a:solidFill>
                </a:ln>
                <a:solidFill>
                  <a:schemeClr val="bg1"/>
                </a:solidFill>
                <a:latin typeface="Google sans"/>
              </a:rPr>
              <a:t>Outcome ?</a:t>
            </a:r>
          </a:p>
        </p:txBody>
      </p:sp>
    </p:spTree>
    <p:extLst>
      <p:ext uri="{BB962C8B-B14F-4D97-AF65-F5344CB8AC3E}">
        <p14:creationId xmlns:p14="http://schemas.microsoft.com/office/powerpoint/2010/main" val="3570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CDBB1-746A-6ED8-DC95-7B661A320737}"/>
              </a:ext>
            </a:extLst>
          </p:cNvPr>
          <p:cNvPicPr>
            <a:picLocks noChangeAspect="1"/>
          </p:cNvPicPr>
          <p:nvPr/>
        </p:nvPicPr>
        <p:blipFill>
          <a:blip r:embed="rId2"/>
          <a:stretch>
            <a:fillRect/>
          </a:stretch>
        </p:blipFill>
        <p:spPr>
          <a:xfrm>
            <a:off x="892163" y="0"/>
            <a:ext cx="10407673" cy="6138248"/>
          </a:xfrm>
          <a:prstGeom prst="rect">
            <a:avLst/>
          </a:prstGeom>
        </p:spPr>
      </p:pic>
      <p:sp>
        <p:nvSpPr>
          <p:cNvPr id="6" name="TextBox 5">
            <a:extLst>
              <a:ext uri="{FF2B5EF4-FFF2-40B4-BE49-F238E27FC236}">
                <a16:creationId xmlns:a16="http://schemas.microsoft.com/office/drawing/2014/main" id="{8C3DC4C3-2BB5-407A-6688-9A9F9191541D}"/>
              </a:ext>
            </a:extLst>
          </p:cNvPr>
          <p:cNvSpPr txBox="1"/>
          <p:nvPr/>
        </p:nvSpPr>
        <p:spPr>
          <a:xfrm>
            <a:off x="522389" y="6222722"/>
            <a:ext cx="11147219" cy="553998"/>
          </a:xfrm>
          <a:prstGeom prst="rect">
            <a:avLst/>
          </a:prstGeom>
          <a:solidFill>
            <a:srgbClr val="0070C0"/>
          </a:solidFill>
          <a:ln>
            <a:solidFill>
              <a:srgbClr val="002060"/>
            </a:solidFill>
          </a:ln>
        </p:spPr>
        <p:txBody>
          <a:bodyPr wrap="none" rtlCol="0">
            <a:spAutoFit/>
          </a:bodyPr>
          <a:lstStyle/>
          <a:p>
            <a:r>
              <a:rPr lang="en-US" sz="3000" b="1" dirty="0">
                <a:ln>
                  <a:solidFill>
                    <a:srgbClr val="002060"/>
                  </a:solidFill>
                </a:ln>
                <a:solidFill>
                  <a:schemeClr val="bg1"/>
                </a:solidFill>
              </a:rPr>
              <a:t>BPA Integrated Program Review, Fish and Wildlife, July 2018, page 14</a:t>
            </a:r>
          </a:p>
        </p:txBody>
      </p:sp>
    </p:spTree>
    <p:extLst>
      <p:ext uri="{BB962C8B-B14F-4D97-AF65-F5344CB8AC3E}">
        <p14:creationId xmlns:p14="http://schemas.microsoft.com/office/powerpoint/2010/main" val="218196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26583"/>
            <a:ext cx="12191981" cy="6857990"/>
          </a:xfrm>
          <a:prstGeom prst="rect">
            <a:avLst/>
          </a:prstGeom>
        </p:spPr>
      </p:pic>
      <p:sp>
        <p:nvSpPr>
          <p:cNvPr id="3" name="Subtitle 2">
            <a:extLst>
              <a:ext uri="{FF2B5EF4-FFF2-40B4-BE49-F238E27FC236}">
                <a16:creationId xmlns:a16="http://schemas.microsoft.com/office/drawing/2014/main" id="{D111AA96-C451-CE51-4C90-F6DF7AB4C660}"/>
              </a:ext>
            </a:extLst>
          </p:cNvPr>
          <p:cNvSpPr>
            <a:spLocks noGrp="1"/>
          </p:cNvSpPr>
          <p:nvPr>
            <p:ph type="subTitle" idx="1"/>
          </p:nvPr>
        </p:nvSpPr>
        <p:spPr>
          <a:xfrm>
            <a:off x="258861" y="687336"/>
            <a:ext cx="11674258" cy="2906462"/>
          </a:xfrm>
          <a:solidFill>
            <a:schemeClr val="bg1"/>
          </a:solidFill>
        </p:spPr>
        <p:txBody>
          <a:bodyPr anchor="t">
            <a:noAutofit/>
          </a:bodyPr>
          <a:lstStyle/>
          <a:p>
            <a:pPr algn="ctr"/>
            <a:r>
              <a:rPr lang="en-US" sz="4600" b="1" i="0" dirty="0">
                <a:solidFill>
                  <a:schemeClr val="tx1"/>
                </a:solidFill>
                <a:effectLst/>
                <a:latin typeface="adobe-garamond-pro"/>
              </a:rPr>
              <a:t>Delving into the dams</a:t>
            </a:r>
          </a:p>
          <a:p>
            <a:pPr algn="ctr"/>
            <a:r>
              <a:rPr lang="en-US" sz="4400" b="1" cap="none" dirty="0">
                <a:solidFill>
                  <a:schemeClr val="tx1"/>
                </a:solidFill>
                <a:latin typeface="adobe-garamond-pro"/>
              </a:rPr>
              <a:t>Federal legislative tour shows staffers how critical lower Snake River dams are to the region</a:t>
            </a:r>
            <a:endParaRPr lang="en-US" sz="4800" b="1" i="0" cap="none" dirty="0">
              <a:solidFill>
                <a:schemeClr val="tx1"/>
              </a:solidFill>
              <a:effectLst/>
              <a:latin typeface="Open Sans" panose="020B0606030504020204" pitchFamily="34" charset="0"/>
            </a:endParaRPr>
          </a:p>
          <a:p>
            <a:pPr algn="ctr"/>
            <a:r>
              <a:rPr lang="en-US" sz="4400" cap="none" dirty="0">
                <a:ln w="28575">
                  <a:noFill/>
                </a:ln>
                <a:solidFill>
                  <a:schemeClr val="tx1"/>
                </a:solidFill>
                <a:latin typeface="Google sans"/>
              </a:rPr>
              <a:t>October 2023 issue of </a:t>
            </a:r>
            <a:r>
              <a:rPr lang="en-US" sz="4400" i="1" cap="none" dirty="0">
                <a:ln w="28575">
                  <a:noFill/>
                </a:ln>
                <a:solidFill>
                  <a:schemeClr val="tx1"/>
                </a:solidFill>
                <a:latin typeface="Google sans"/>
              </a:rPr>
              <a:t>Wheat Life</a:t>
            </a:r>
          </a:p>
        </p:txBody>
      </p:sp>
      <p:sp>
        <p:nvSpPr>
          <p:cNvPr id="2" name="TextBox 1">
            <a:extLst>
              <a:ext uri="{FF2B5EF4-FFF2-40B4-BE49-F238E27FC236}">
                <a16:creationId xmlns:a16="http://schemas.microsoft.com/office/drawing/2014/main" id="{05428B10-6A68-5618-2348-678C000C00A4}"/>
              </a:ext>
            </a:extLst>
          </p:cNvPr>
          <p:cNvSpPr txBox="1"/>
          <p:nvPr/>
        </p:nvSpPr>
        <p:spPr>
          <a:xfrm>
            <a:off x="760491" y="4118532"/>
            <a:ext cx="10670998" cy="2400657"/>
          </a:xfrm>
          <a:prstGeom prst="rect">
            <a:avLst/>
          </a:prstGeom>
          <a:solidFill>
            <a:schemeClr val="bg1"/>
          </a:solidFill>
        </p:spPr>
        <p:txBody>
          <a:bodyPr wrap="none" rtlCol="0">
            <a:spAutoFit/>
          </a:bodyPr>
          <a:lstStyle/>
          <a:p>
            <a:r>
              <a:rPr lang="en-US" sz="4400" i="1" dirty="0">
                <a:latin typeface="Google sans"/>
              </a:rPr>
              <a:t>“Lower Granite Dam’s retrofitted fish passage</a:t>
            </a:r>
          </a:p>
          <a:p>
            <a:r>
              <a:rPr lang="en-US" sz="4400" i="1" dirty="0">
                <a:latin typeface="Google sans"/>
              </a:rPr>
              <a:t> technology…and… counting fish returns…</a:t>
            </a:r>
          </a:p>
          <a:p>
            <a:r>
              <a:rPr lang="en-US" sz="4400" i="1" dirty="0">
                <a:latin typeface="Google sans"/>
              </a:rPr>
              <a:t>Lower Granite Dam has hit 98% fish passage.”</a:t>
            </a:r>
          </a:p>
          <a:p>
            <a:endParaRPr lang="en-US" dirty="0"/>
          </a:p>
        </p:txBody>
      </p:sp>
    </p:spTree>
    <p:extLst>
      <p:ext uri="{BB962C8B-B14F-4D97-AF65-F5344CB8AC3E}">
        <p14:creationId xmlns:p14="http://schemas.microsoft.com/office/powerpoint/2010/main" val="119194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BDEA-D1D1-1612-C4BC-FBB84E8C0FE3}"/>
              </a:ext>
            </a:extLst>
          </p:cNvPr>
          <p:cNvSpPr>
            <a:spLocks noGrp="1"/>
          </p:cNvSpPr>
          <p:nvPr>
            <p:ph type="title"/>
          </p:nvPr>
        </p:nvSpPr>
        <p:spPr>
          <a:xfrm>
            <a:off x="1284380" y="325120"/>
            <a:ext cx="9623239" cy="1910081"/>
          </a:xfrm>
          <a:prstGeom prst="roundRect">
            <a:avLst/>
          </a:prstGeom>
          <a:solidFill>
            <a:srgbClr val="0070C0"/>
          </a:solidFill>
          <a:ln>
            <a:solidFill>
              <a:srgbClr val="002060"/>
            </a:solidFill>
          </a:ln>
        </p:spPr>
        <p:txBody>
          <a:bodyPr>
            <a:noAutofit/>
          </a:bodyPr>
          <a:lstStyle/>
          <a:p>
            <a:pPr algn="ctr"/>
            <a:r>
              <a:rPr lang="en-US" sz="5800" b="1" dirty="0">
                <a:ln>
                  <a:solidFill>
                    <a:srgbClr val="002060"/>
                  </a:solidFill>
                </a:ln>
                <a:solidFill>
                  <a:schemeClr val="bg1"/>
                </a:solidFill>
                <a:latin typeface="Google sans"/>
              </a:rPr>
              <a:t>WASHINGTON’S </a:t>
            </a:r>
            <a:br>
              <a:rPr lang="en-US" sz="5800" b="1" dirty="0">
                <a:ln>
                  <a:solidFill>
                    <a:srgbClr val="002060"/>
                  </a:solidFill>
                </a:ln>
                <a:solidFill>
                  <a:schemeClr val="bg1"/>
                </a:solidFill>
                <a:latin typeface="Google sans"/>
              </a:rPr>
            </a:br>
            <a:r>
              <a:rPr lang="en-US" sz="5800" b="1" dirty="0">
                <a:ln>
                  <a:solidFill>
                    <a:srgbClr val="002060"/>
                  </a:solidFill>
                </a:ln>
                <a:solidFill>
                  <a:schemeClr val="bg1"/>
                </a:solidFill>
                <a:latin typeface="Google sans"/>
              </a:rPr>
              <a:t>LOWER SNAKE RIVER DAMS</a:t>
            </a:r>
          </a:p>
        </p:txBody>
      </p:sp>
      <p:pic>
        <p:nvPicPr>
          <p:cNvPr id="6" name="Picture 5" descr="Lower Snake River dam removal still possible as talks ...">
            <a:extLst>
              <a:ext uri="{FF2B5EF4-FFF2-40B4-BE49-F238E27FC236}">
                <a16:creationId xmlns:a16="http://schemas.microsoft.com/office/drawing/2014/main" id="{F816B6CA-85C4-3804-5D54-0F447E3061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5278" y="2700567"/>
            <a:ext cx="5718261" cy="364834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3719F0AA-C5AB-963A-B106-8B775600BDE9}"/>
              </a:ext>
            </a:extLst>
          </p:cNvPr>
          <p:cNvSpPr txBox="1"/>
          <p:nvPr/>
        </p:nvSpPr>
        <p:spPr>
          <a:xfrm>
            <a:off x="2663666" y="2493543"/>
            <a:ext cx="6864666" cy="1021556"/>
          </a:xfrm>
          <a:prstGeom prst="roundRect">
            <a:avLst/>
          </a:prstGeom>
          <a:solidFill>
            <a:srgbClr val="0070C0"/>
          </a:solidFill>
        </p:spPr>
        <p:txBody>
          <a:bodyPr wrap="none" rtlCol="0">
            <a:spAutoFit/>
          </a:bodyPr>
          <a:lstStyle/>
          <a:p>
            <a:r>
              <a:rPr lang="en-US" sz="5400" b="1" dirty="0">
                <a:ln>
                  <a:solidFill>
                    <a:schemeClr val="tx1"/>
                  </a:solidFill>
                </a:ln>
                <a:solidFill>
                  <a:schemeClr val="bg1"/>
                </a:solidFill>
              </a:rPr>
              <a:t>Will they be breached?</a:t>
            </a:r>
          </a:p>
        </p:txBody>
      </p:sp>
      <p:sp>
        <p:nvSpPr>
          <p:cNvPr id="5" name="TextBox 4">
            <a:extLst>
              <a:ext uri="{FF2B5EF4-FFF2-40B4-BE49-F238E27FC236}">
                <a16:creationId xmlns:a16="http://schemas.microsoft.com/office/drawing/2014/main" id="{30EEFD0C-F90E-1AF1-FF2D-87D5060CC5FB}"/>
              </a:ext>
            </a:extLst>
          </p:cNvPr>
          <p:cNvSpPr txBox="1"/>
          <p:nvPr/>
        </p:nvSpPr>
        <p:spPr>
          <a:xfrm>
            <a:off x="89534" y="3899887"/>
            <a:ext cx="12012930" cy="2656046"/>
          </a:xfrm>
          <a:prstGeom prst="roundRect">
            <a:avLst/>
          </a:prstGeom>
          <a:solidFill>
            <a:srgbClr val="0070C0"/>
          </a:solidFill>
        </p:spPr>
        <p:txBody>
          <a:bodyPr wrap="square" rtlCol="0">
            <a:spAutoFit/>
          </a:bodyPr>
          <a:lstStyle/>
          <a:p>
            <a:r>
              <a:rPr lang="en-US" sz="5000" b="1" dirty="0">
                <a:ln>
                  <a:solidFill>
                    <a:schemeClr val="tx1"/>
                  </a:solidFill>
                </a:ln>
                <a:solidFill>
                  <a:schemeClr val="bg1"/>
                </a:solidFill>
              </a:rPr>
              <a:t>To those who think that would never happen, study the process that led to the</a:t>
            </a:r>
          </a:p>
          <a:p>
            <a:r>
              <a:rPr lang="en-US" sz="5000" b="1" dirty="0">
                <a:ln>
                  <a:solidFill>
                    <a:schemeClr val="tx1"/>
                  </a:solidFill>
                </a:ln>
                <a:solidFill>
                  <a:schemeClr val="bg1"/>
                </a:solidFill>
              </a:rPr>
              <a:t>Klamath Dam breach completed Jan. 2024</a:t>
            </a:r>
          </a:p>
        </p:txBody>
      </p:sp>
    </p:spTree>
    <p:extLst>
      <p:ext uri="{BB962C8B-B14F-4D97-AF65-F5344CB8AC3E}">
        <p14:creationId xmlns:p14="http://schemas.microsoft.com/office/powerpoint/2010/main" val="39553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3"/>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3685768" y="812227"/>
            <a:ext cx="4772780"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CBRI OBJECTIVES </a:t>
            </a:r>
          </a:p>
        </p:txBody>
      </p:sp>
      <p:sp>
        <p:nvSpPr>
          <p:cNvPr id="4" name="TextBox 3">
            <a:extLst>
              <a:ext uri="{FF2B5EF4-FFF2-40B4-BE49-F238E27FC236}">
                <a16:creationId xmlns:a16="http://schemas.microsoft.com/office/drawing/2014/main" id="{3B4198FA-60FA-BCE5-4FAD-AD59D5E15CCE}"/>
              </a:ext>
            </a:extLst>
          </p:cNvPr>
          <p:cNvSpPr txBox="1"/>
          <p:nvPr/>
        </p:nvSpPr>
        <p:spPr>
          <a:xfrm>
            <a:off x="1538700" y="3132543"/>
            <a:ext cx="8789109" cy="2826306"/>
          </a:xfrm>
          <a:prstGeom prst="roundRect">
            <a:avLst/>
          </a:prstGeom>
          <a:solidFill>
            <a:schemeClr val="accent1">
              <a:lumMod val="60000"/>
              <a:lumOff val="40000"/>
            </a:schemeClr>
          </a:solidFill>
        </p:spPr>
        <p:txBody>
          <a:bodyPr wrap="square" rtlCol="0">
            <a:spAutoFit/>
          </a:bodyPr>
          <a:lstStyle/>
          <a:p>
            <a:r>
              <a:rPr lang="en-US" sz="4000" dirty="0"/>
              <a:t>“Objective 3: </a:t>
            </a:r>
          </a:p>
          <a:p>
            <a:pPr algn="ctr"/>
            <a:r>
              <a:rPr lang="en-US" sz="4000" dirty="0"/>
              <a:t>Ensure interim fish measures are adequate to </a:t>
            </a:r>
            <a:r>
              <a:rPr lang="en-US" sz="4000" dirty="0">
                <a:highlight>
                  <a:srgbClr val="00FFFF"/>
                </a:highlight>
              </a:rPr>
              <a:t>minimize additional generational decline </a:t>
            </a:r>
            <a:r>
              <a:rPr lang="en-US" sz="4000" dirty="0"/>
              <a:t>of fish populations</a:t>
            </a:r>
            <a:r>
              <a:rPr lang="en-US" sz="3200" dirty="0"/>
              <a:t>.</a:t>
            </a:r>
          </a:p>
        </p:txBody>
      </p:sp>
    </p:spTree>
    <p:extLst>
      <p:ext uri="{BB962C8B-B14F-4D97-AF65-F5344CB8AC3E}">
        <p14:creationId xmlns:p14="http://schemas.microsoft.com/office/powerpoint/2010/main" val="858893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110481" y="0"/>
            <a:ext cx="12191981" cy="7030357"/>
          </a:xfrm>
          <a:prstGeom prst="rect">
            <a:avLst/>
          </a:prstGeom>
        </p:spPr>
      </p:pic>
      <p:sp>
        <p:nvSpPr>
          <p:cNvPr id="2" name="Title 1">
            <a:extLst>
              <a:ext uri="{FF2B5EF4-FFF2-40B4-BE49-F238E27FC236}">
                <a16:creationId xmlns:a16="http://schemas.microsoft.com/office/drawing/2014/main" id="{11135CBA-DED1-EA97-3774-E910D172A44A}"/>
              </a:ext>
            </a:extLst>
          </p:cNvPr>
          <p:cNvSpPr>
            <a:spLocks noGrp="1"/>
          </p:cNvSpPr>
          <p:nvPr>
            <p:ph type="ctrTitle"/>
          </p:nvPr>
        </p:nvSpPr>
        <p:spPr>
          <a:xfrm>
            <a:off x="188460" y="142723"/>
            <a:ext cx="7518090" cy="1800183"/>
          </a:xfrm>
        </p:spPr>
        <p:txBody>
          <a:bodyPr>
            <a:noAutofit/>
          </a:bodyPr>
          <a:lstStyle/>
          <a:p>
            <a:pPr algn="ctr"/>
            <a:r>
              <a:rPr lang="en-US" sz="5600" b="1" dirty="0">
                <a:ln w="19050">
                  <a:solidFill>
                    <a:srgbClr val="002060"/>
                  </a:solidFill>
                </a:ln>
                <a:solidFill>
                  <a:schemeClr val="bg1"/>
                </a:solidFill>
                <a:latin typeface="Google sans"/>
              </a:rPr>
              <a:t>Oregon State University Study 7/2023</a:t>
            </a:r>
            <a:endParaRPr lang="en-US" sz="5600" b="1" dirty="0">
              <a:ln w="19050">
                <a:solidFill>
                  <a:schemeClr val="bg1"/>
                </a:solidFill>
              </a:ln>
              <a:solidFill>
                <a:schemeClr val="bg1"/>
              </a:solidFill>
              <a:latin typeface="Google sans"/>
            </a:endParaRPr>
          </a:p>
        </p:txBody>
      </p:sp>
      <p:pic>
        <p:nvPicPr>
          <p:cNvPr id="5" name="Picture 4" descr="How California's juvenile salmon are migrating to the sea - in trucks | Environment | The Guardian">
            <a:extLst>
              <a:ext uri="{FF2B5EF4-FFF2-40B4-BE49-F238E27FC236}">
                <a16:creationId xmlns:a16="http://schemas.microsoft.com/office/drawing/2014/main" id="{000A484B-A564-BB05-01BC-FDA40699B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5010" y="129400"/>
            <a:ext cx="3728312" cy="2803319"/>
          </a:xfrm>
          <a:prstGeom prst="ellipse">
            <a:avLst/>
          </a:prstGeom>
          <a:ln w="762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19F642D-1CB4-CBB9-8F79-7BCDA75DDD0C}"/>
              </a:ext>
            </a:extLst>
          </p:cNvPr>
          <p:cNvSpPr txBox="1"/>
          <p:nvPr/>
        </p:nvSpPr>
        <p:spPr>
          <a:xfrm>
            <a:off x="293767" y="4156050"/>
            <a:ext cx="11383486" cy="2553891"/>
          </a:xfrm>
          <a:prstGeom prst="roundRect">
            <a:avLst/>
          </a:prstGeom>
          <a:solidFill>
            <a:srgbClr val="0070C0"/>
          </a:solidFill>
          <a:ln>
            <a:solidFill>
              <a:srgbClr val="002060"/>
            </a:solidFill>
          </a:ln>
        </p:spPr>
        <p:txBody>
          <a:bodyPr wrap="none" rtlCol="0">
            <a:spAutoFit/>
          </a:bodyPr>
          <a:lstStyle/>
          <a:p>
            <a:pPr algn="ctr"/>
            <a:r>
              <a:rPr lang="en-US" sz="4800" b="1" dirty="0">
                <a:ln>
                  <a:solidFill>
                    <a:srgbClr val="002060"/>
                  </a:solidFill>
                </a:ln>
                <a:solidFill>
                  <a:schemeClr val="bg1"/>
                </a:solidFill>
                <a:latin typeface="Google sans"/>
              </a:rPr>
              <a:t>Conclusion: While hatchery-reared salmon </a:t>
            </a:r>
          </a:p>
          <a:p>
            <a:pPr algn="ctr"/>
            <a:r>
              <a:rPr lang="en-US" sz="4800" b="1" dirty="0">
                <a:ln>
                  <a:solidFill>
                    <a:srgbClr val="002060"/>
                  </a:solidFill>
                </a:ln>
                <a:solidFill>
                  <a:schemeClr val="bg1"/>
                </a:solidFill>
                <a:latin typeface="Google sans"/>
              </a:rPr>
              <a:t>numbers have increased, no increase</a:t>
            </a:r>
          </a:p>
          <a:p>
            <a:pPr algn="ctr"/>
            <a:r>
              <a:rPr lang="en-US" sz="4800" b="1" dirty="0">
                <a:ln>
                  <a:solidFill>
                    <a:srgbClr val="002060"/>
                  </a:solidFill>
                </a:ln>
                <a:solidFill>
                  <a:schemeClr val="bg1"/>
                </a:solidFill>
                <a:latin typeface="Google sans"/>
              </a:rPr>
              <a:t>in wild, naturally spawning salmon</a:t>
            </a:r>
          </a:p>
        </p:txBody>
      </p:sp>
      <p:sp>
        <p:nvSpPr>
          <p:cNvPr id="6" name="TextBox 5">
            <a:extLst>
              <a:ext uri="{FF2B5EF4-FFF2-40B4-BE49-F238E27FC236}">
                <a16:creationId xmlns:a16="http://schemas.microsoft.com/office/drawing/2014/main" id="{3DB627C4-EDB1-133A-EE1A-AAE3B1CEF03B}"/>
              </a:ext>
            </a:extLst>
          </p:cNvPr>
          <p:cNvSpPr txBox="1"/>
          <p:nvPr/>
        </p:nvSpPr>
        <p:spPr>
          <a:xfrm>
            <a:off x="793735" y="3004871"/>
            <a:ext cx="10383548" cy="851297"/>
          </a:xfrm>
          <a:prstGeom prst="roundRect">
            <a:avLst/>
          </a:prstGeom>
          <a:solidFill>
            <a:srgbClr val="0070C0"/>
          </a:solidFill>
        </p:spPr>
        <p:txBody>
          <a:bodyPr wrap="none" rtlCol="0">
            <a:spAutoFit/>
          </a:bodyPr>
          <a:lstStyle/>
          <a:p>
            <a:r>
              <a:rPr lang="en-US" sz="4400" b="1" dirty="0">
                <a:ln>
                  <a:solidFill>
                    <a:srgbClr val="002060"/>
                  </a:solidFill>
                </a:ln>
                <a:solidFill>
                  <a:schemeClr val="bg1"/>
                </a:solidFill>
              </a:rPr>
              <a:t>Nine billion spent for improving fish habitat</a:t>
            </a:r>
          </a:p>
        </p:txBody>
      </p:sp>
    </p:spTree>
    <p:extLst>
      <p:ext uri="{BB962C8B-B14F-4D97-AF65-F5344CB8AC3E}">
        <p14:creationId xmlns:p14="http://schemas.microsoft.com/office/powerpoint/2010/main" val="213939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3"/>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3685768" y="812227"/>
            <a:ext cx="4772780"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CBRI OBJECTIVES </a:t>
            </a:r>
          </a:p>
        </p:txBody>
      </p:sp>
      <p:sp>
        <p:nvSpPr>
          <p:cNvPr id="3" name="TextBox 2">
            <a:extLst>
              <a:ext uri="{FF2B5EF4-FFF2-40B4-BE49-F238E27FC236}">
                <a16:creationId xmlns:a16="http://schemas.microsoft.com/office/drawing/2014/main" id="{F914189B-F956-68A2-7B37-475118814423}"/>
              </a:ext>
            </a:extLst>
          </p:cNvPr>
          <p:cNvSpPr txBox="1"/>
          <p:nvPr/>
        </p:nvSpPr>
        <p:spPr>
          <a:xfrm>
            <a:off x="627951" y="2288262"/>
            <a:ext cx="10936097" cy="3507343"/>
          </a:xfrm>
          <a:prstGeom prst="roundRect">
            <a:avLst/>
          </a:prstGeom>
          <a:solidFill>
            <a:schemeClr val="accent1">
              <a:lumMod val="60000"/>
              <a:lumOff val="40000"/>
            </a:schemeClr>
          </a:solidFill>
        </p:spPr>
        <p:txBody>
          <a:bodyPr wrap="square" rtlCol="0">
            <a:spAutoFit/>
          </a:bodyPr>
          <a:lstStyle/>
          <a:p>
            <a:r>
              <a:rPr lang="en-US" sz="4000" dirty="0"/>
              <a:t>“Objective 2: </a:t>
            </a:r>
          </a:p>
          <a:p>
            <a:r>
              <a:rPr lang="en-US" sz="4000" dirty="0">
                <a:highlight>
                  <a:srgbClr val="00FFFF"/>
                </a:highlight>
              </a:rPr>
              <a:t>Ensure that all native species</a:t>
            </a:r>
            <a:r>
              <a:rPr lang="en-US" sz="4000" dirty="0"/>
              <a:t>, regardless of listing status, are considered in the comprehensive strategy in a way that improves ecosystem function in the Columbia River and its tributaries”</a:t>
            </a:r>
            <a:endParaRPr lang="en-US" sz="4000" b="1" dirty="0"/>
          </a:p>
        </p:txBody>
      </p:sp>
    </p:spTree>
    <p:extLst>
      <p:ext uri="{BB962C8B-B14F-4D97-AF65-F5344CB8AC3E}">
        <p14:creationId xmlns:p14="http://schemas.microsoft.com/office/powerpoint/2010/main" val="416724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3001" b="2"/>
          <a:stretch/>
        </p:blipFill>
        <p:spPr>
          <a:xfrm>
            <a:off x="-35276" y="-7621"/>
            <a:ext cx="9928860" cy="685800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13" name="Freeform: Shape 12">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7" name="Freeform: Shape 16">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B2870A78-F527-DCD3-3C57-AF72BF5360E3}"/>
              </a:ext>
            </a:extLst>
          </p:cNvPr>
          <p:cNvSpPr txBox="1"/>
          <p:nvPr/>
        </p:nvSpPr>
        <p:spPr>
          <a:xfrm>
            <a:off x="1365807" y="711200"/>
            <a:ext cx="10310900" cy="769441"/>
          </a:xfrm>
          <a:prstGeom prst="rect">
            <a:avLst/>
          </a:prstGeom>
          <a:solidFill>
            <a:schemeClr val="accent1">
              <a:lumMod val="60000"/>
              <a:lumOff val="40000"/>
            </a:schemeClr>
          </a:solidFill>
        </p:spPr>
        <p:txBody>
          <a:bodyPr wrap="none" rtlCol="0">
            <a:spAutoFit/>
          </a:bodyPr>
          <a:lstStyle/>
          <a:p>
            <a:r>
              <a:rPr lang="en-US" sz="4400" b="1" dirty="0"/>
              <a:t>COLUMBIA BASIN RESTORATION INITIATIVE</a:t>
            </a:r>
          </a:p>
        </p:txBody>
      </p:sp>
      <p:sp>
        <p:nvSpPr>
          <p:cNvPr id="3" name="TextBox 2">
            <a:extLst>
              <a:ext uri="{FF2B5EF4-FFF2-40B4-BE49-F238E27FC236}">
                <a16:creationId xmlns:a16="http://schemas.microsoft.com/office/drawing/2014/main" id="{2FD77FBA-E44D-4497-C03E-222733A84CD6}"/>
              </a:ext>
            </a:extLst>
          </p:cNvPr>
          <p:cNvSpPr txBox="1"/>
          <p:nvPr/>
        </p:nvSpPr>
        <p:spPr>
          <a:xfrm>
            <a:off x="213085" y="2348485"/>
            <a:ext cx="11597534" cy="732115"/>
          </a:xfrm>
          <a:prstGeom prst="roundRect">
            <a:avLst/>
          </a:prstGeom>
          <a:solidFill>
            <a:schemeClr val="accent1">
              <a:lumMod val="60000"/>
              <a:lumOff val="40000"/>
            </a:schemeClr>
          </a:solidFill>
        </p:spPr>
        <p:txBody>
          <a:bodyPr wrap="none" rtlCol="0">
            <a:spAutoFit/>
          </a:bodyPr>
          <a:lstStyle/>
          <a:p>
            <a:r>
              <a:rPr lang="en-US" sz="3700" b="1" dirty="0"/>
              <a:t>BILLIONS MORE TAX DOLLARS GOING FOR FISH RECOVERY</a:t>
            </a:r>
          </a:p>
        </p:txBody>
      </p:sp>
      <p:sp>
        <p:nvSpPr>
          <p:cNvPr id="4" name="TextBox 3">
            <a:extLst>
              <a:ext uri="{FF2B5EF4-FFF2-40B4-BE49-F238E27FC236}">
                <a16:creationId xmlns:a16="http://schemas.microsoft.com/office/drawing/2014/main" id="{ABB9F570-E4B2-C2EB-189F-39FA26FBBAD8}"/>
              </a:ext>
            </a:extLst>
          </p:cNvPr>
          <p:cNvSpPr txBox="1"/>
          <p:nvPr/>
        </p:nvSpPr>
        <p:spPr>
          <a:xfrm>
            <a:off x="1879888" y="5641295"/>
            <a:ext cx="8263929" cy="732115"/>
          </a:xfrm>
          <a:prstGeom prst="roundRect">
            <a:avLst/>
          </a:prstGeom>
          <a:solidFill>
            <a:schemeClr val="accent1">
              <a:lumMod val="60000"/>
              <a:lumOff val="40000"/>
            </a:schemeClr>
          </a:solidFill>
        </p:spPr>
        <p:txBody>
          <a:bodyPr wrap="none" rtlCol="0">
            <a:spAutoFit/>
          </a:bodyPr>
          <a:lstStyle/>
          <a:p>
            <a:r>
              <a:rPr lang="en-US" sz="3700" b="1" dirty="0"/>
              <a:t>OPENING the DOOR for MORE LAWSUITS</a:t>
            </a:r>
          </a:p>
        </p:txBody>
      </p:sp>
      <p:sp>
        <p:nvSpPr>
          <p:cNvPr id="6" name="TextBox 5">
            <a:extLst>
              <a:ext uri="{FF2B5EF4-FFF2-40B4-BE49-F238E27FC236}">
                <a16:creationId xmlns:a16="http://schemas.microsoft.com/office/drawing/2014/main" id="{7C4C6AF8-5CBA-FE43-DCC1-E01C822E5A97}"/>
              </a:ext>
            </a:extLst>
          </p:cNvPr>
          <p:cNvSpPr txBox="1"/>
          <p:nvPr/>
        </p:nvSpPr>
        <p:spPr>
          <a:xfrm>
            <a:off x="297743" y="3777400"/>
            <a:ext cx="11596207" cy="1362075"/>
          </a:xfrm>
          <a:prstGeom prst="roundRect">
            <a:avLst/>
          </a:prstGeom>
          <a:solidFill>
            <a:schemeClr val="accent1">
              <a:lumMod val="60000"/>
              <a:lumOff val="40000"/>
            </a:schemeClr>
          </a:solidFill>
        </p:spPr>
        <p:txBody>
          <a:bodyPr wrap="none" rtlCol="0">
            <a:spAutoFit/>
          </a:bodyPr>
          <a:lstStyle/>
          <a:p>
            <a:pPr algn="ctr"/>
            <a:r>
              <a:rPr lang="en-US" sz="3700" b="1" dirty="0"/>
              <a:t>HUNDREDS of THOUSANDS of CITIZENS </a:t>
            </a:r>
          </a:p>
          <a:p>
            <a:pPr algn="ctr"/>
            <a:r>
              <a:rPr lang="en-US" sz="3700" b="1" dirty="0"/>
              <a:t>at RISK for LOSING POWER, IRRIGATION and NAVIGATION</a:t>
            </a:r>
          </a:p>
        </p:txBody>
      </p:sp>
    </p:spTree>
    <p:extLst>
      <p:ext uri="{BB962C8B-B14F-4D97-AF65-F5344CB8AC3E}">
        <p14:creationId xmlns:p14="http://schemas.microsoft.com/office/powerpoint/2010/main" val="4240934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3"/>
          <a:srcRect r="3001" b="2"/>
          <a:stretch/>
        </p:blipFill>
        <p:spPr>
          <a:xfrm>
            <a:off x="0" y="-9188"/>
            <a:ext cx="9928860" cy="685800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13" name="Freeform: Shape 12">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7" name="Freeform: Shape 16">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B2870A78-F527-DCD3-3C57-AF72BF5360E3}"/>
              </a:ext>
            </a:extLst>
          </p:cNvPr>
          <p:cNvSpPr txBox="1"/>
          <p:nvPr/>
        </p:nvSpPr>
        <p:spPr>
          <a:xfrm>
            <a:off x="1365807" y="711200"/>
            <a:ext cx="10310900" cy="769441"/>
          </a:xfrm>
          <a:prstGeom prst="rect">
            <a:avLst/>
          </a:prstGeom>
          <a:solidFill>
            <a:schemeClr val="accent1">
              <a:lumMod val="60000"/>
              <a:lumOff val="40000"/>
            </a:schemeClr>
          </a:solidFill>
        </p:spPr>
        <p:txBody>
          <a:bodyPr wrap="none" rtlCol="0">
            <a:spAutoFit/>
          </a:bodyPr>
          <a:lstStyle/>
          <a:p>
            <a:r>
              <a:rPr lang="en-US" sz="4400" b="1" dirty="0"/>
              <a:t>COLUMBIA BASIN RESTORATION INITIATIVE</a:t>
            </a:r>
          </a:p>
        </p:txBody>
      </p:sp>
      <p:sp>
        <p:nvSpPr>
          <p:cNvPr id="4" name="TextBox 3">
            <a:extLst>
              <a:ext uri="{FF2B5EF4-FFF2-40B4-BE49-F238E27FC236}">
                <a16:creationId xmlns:a16="http://schemas.microsoft.com/office/drawing/2014/main" id="{ABB9F570-E4B2-C2EB-189F-39FA26FBBAD8}"/>
              </a:ext>
            </a:extLst>
          </p:cNvPr>
          <p:cNvSpPr txBox="1"/>
          <p:nvPr/>
        </p:nvSpPr>
        <p:spPr>
          <a:xfrm>
            <a:off x="1708965" y="3797221"/>
            <a:ext cx="8961534" cy="2860358"/>
          </a:xfrm>
          <a:prstGeom prst="roundRect">
            <a:avLst/>
          </a:prstGeom>
          <a:solidFill>
            <a:schemeClr val="accent1">
              <a:lumMod val="60000"/>
              <a:lumOff val="40000"/>
            </a:schemeClr>
          </a:solidFill>
        </p:spPr>
        <p:txBody>
          <a:bodyPr wrap="none" rtlCol="0">
            <a:spAutoFit/>
          </a:bodyPr>
          <a:lstStyle/>
          <a:p>
            <a:pPr algn="ctr"/>
            <a:r>
              <a:rPr lang="en-US" sz="5400" b="1" dirty="0"/>
              <a:t>BASED on VAGUE LANGUAGE </a:t>
            </a:r>
          </a:p>
          <a:p>
            <a:pPr algn="ctr"/>
            <a:r>
              <a:rPr lang="en-US" sz="5400" b="1" dirty="0"/>
              <a:t>ABOUT FISHING RIGHTS </a:t>
            </a:r>
          </a:p>
          <a:p>
            <a:pPr algn="ctr"/>
            <a:r>
              <a:rPr lang="en-US" sz="5400" b="1" dirty="0"/>
              <a:t>in 1855 TREATIES </a:t>
            </a:r>
          </a:p>
        </p:txBody>
      </p:sp>
    </p:spTree>
    <p:extLst>
      <p:ext uri="{BB962C8B-B14F-4D97-AF65-F5344CB8AC3E}">
        <p14:creationId xmlns:p14="http://schemas.microsoft.com/office/powerpoint/2010/main" val="3045520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02404D-4B64-A5F9-E1E3-DB8E07323861}"/>
              </a:ext>
            </a:extLst>
          </p:cNvPr>
          <p:cNvPicPr>
            <a:picLocks noChangeAspect="1"/>
          </p:cNvPicPr>
          <p:nvPr/>
        </p:nvPicPr>
        <p:blipFill>
          <a:blip r:embed="rId2"/>
          <a:stretch>
            <a:fillRect/>
          </a:stretch>
        </p:blipFill>
        <p:spPr>
          <a:xfrm>
            <a:off x="1176337" y="340466"/>
            <a:ext cx="9839325" cy="1743075"/>
          </a:xfrm>
          <a:prstGeom prst="rect">
            <a:avLst/>
          </a:prstGeom>
        </p:spPr>
      </p:pic>
      <p:pic>
        <p:nvPicPr>
          <p:cNvPr id="12" name="Picture 11">
            <a:extLst>
              <a:ext uri="{FF2B5EF4-FFF2-40B4-BE49-F238E27FC236}">
                <a16:creationId xmlns:a16="http://schemas.microsoft.com/office/drawing/2014/main" id="{2AAB3B6B-F534-0A29-E3FB-0C3BFB6C8769}"/>
              </a:ext>
            </a:extLst>
          </p:cNvPr>
          <p:cNvPicPr>
            <a:picLocks noChangeAspect="1"/>
          </p:cNvPicPr>
          <p:nvPr/>
        </p:nvPicPr>
        <p:blipFill>
          <a:blip r:embed="rId3"/>
          <a:stretch>
            <a:fillRect/>
          </a:stretch>
        </p:blipFill>
        <p:spPr>
          <a:xfrm>
            <a:off x="2013626" y="2083541"/>
            <a:ext cx="7772400" cy="4276725"/>
          </a:xfrm>
          <a:prstGeom prst="rect">
            <a:avLst/>
          </a:prstGeom>
        </p:spPr>
      </p:pic>
      <p:sp>
        <p:nvSpPr>
          <p:cNvPr id="13" name="TextBox 12">
            <a:extLst>
              <a:ext uri="{FF2B5EF4-FFF2-40B4-BE49-F238E27FC236}">
                <a16:creationId xmlns:a16="http://schemas.microsoft.com/office/drawing/2014/main" id="{2FD364D0-6F03-CD8C-FC93-7D77AE5212B0}"/>
              </a:ext>
            </a:extLst>
          </p:cNvPr>
          <p:cNvSpPr txBox="1"/>
          <p:nvPr/>
        </p:nvSpPr>
        <p:spPr>
          <a:xfrm>
            <a:off x="234458" y="2978104"/>
            <a:ext cx="11723081" cy="3539430"/>
          </a:xfrm>
          <a:prstGeom prst="rect">
            <a:avLst/>
          </a:prstGeom>
          <a:solidFill>
            <a:schemeClr val="bg1"/>
          </a:solidFill>
        </p:spPr>
        <p:txBody>
          <a:bodyPr wrap="none" rtlCol="0">
            <a:spAutoFit/>
          </a:bodyPr>
          <a:lstStyle/>
          <a:p>
            <a:r>
              <a:rPr lang="en-US" sz="2800" b="0" i="1" dirty="0">
                <a:solidFill>
                  <a:srgbClr val="656565"/>
                </a:solidFill>
                <a:effectLst/>
                <a:latin typeface="Titillium Web" panose="00000500000000000000" pitchFamily="2" charset="0"/>
              </a:rPr>
              <a:t>“Ironically, dam removal proponents claimed the project would help salmon, </a:t>
            </a:r>
          </a:p>
          <a:p>
            <a:r>
              <a:rPr lang="en-US" sz="2800" b="0" i="1" dirty="0">
                <a:solidFill>
                  <a:srgbClr val="656565"/>
                </a:solidFill>
                <a:effectLst/>
                <a:latin typeface="Titillium Web" panose="00000500000000000000" pitchFamily="2" charset="0"/>
              </a:rPr>
              <a:t>but now the Klamath River is being polluted with millions of cubic yards of </a:t>
            </a:r>
          </a:p>
          <a:p>
            <a:r>
              <a:rPr lang="en-US" sz="2800" b="0" i="1" dirty="0">
                <a:solidFill>
                  <a:srgbClr val="656565"/>
                </a:solidFill>
                <a:effectLst/>
                <a:latin typeface="Titillium Web" panose="00000500000000000000" pitchFamily="2" charset="0"/>
              </a:rPr>
              <a:t>decomposed algae, organic deposition, chemicals, and fine silt that has built</a:t>
            </a:r>
          </a:p>
          <a:p>
            <a:r>
              <a:rPr lang="en-US" sz="2800" b="0" i="1" dirty="0">
                <a:solidFill>
                  <a:srgbClr val="656565"/>
                </a:solidFill>
                <a:effectLst/>
                <a:latin typeface="Titillium Web" panose="00000500000000000000" pitchFamily="2" charset="0"/>
              </a:rPr>
              <a:t>up behind the dams. Dead steelhead trout and other species are floating to </a:t>
            </a:r>
          </a:p>
          <a:p>
            <a:r>
              <a:rPr lang="en-US" sz="2800" b="0" i="1" dirty="0">
                <a:solidFill>
                  <a:srgbClr val="656565"/>
                </a:solidFill>
                <a:effectLst/>
                <a:latin typeface="Titillium Web" panose="00000500000000000000" pitchFamily="2" charset="0"/>
              </a:rPr>
              <a:t>the banks. Any salmon spawning beds in the Klamath River were </a:t>
            </a:r>
          </a:p>
          <a:p>
            <a:r>
              <a:rPr lang="en-US" sz="2800" b="0" i="1" dirty="0">
                <a:solidFill>
                  <a:srgbClr val="656565"/>
                </a:solidFill>
                <a:effectLst/>
                <a:latin typeface="Titillium Web" panose="00000500000000000000" pitchFamily="2" charset="0"/>
              </a:rPr>
              <a:t>undoubtedly destroyed. At press time, conditions in the Klamath River were</a:t>
            </a:r>
          </a:p>
          <a:p>
            <a:r>
              <a:rPr lang="en-US" sz="2800" b="0" i="1" dirty="0">
                <a:solidFill>
                  <a:srgbClr val="656565"/>
                </a:solidFill>
                <a:effectLst/>
                <a:latin typeface="Titillium Web" panose="00000500000000000000" pitchFamily="2" charset="0"/>
              </a:rPr>
              <a:t> not likely survivable for the salmon juveniles that were beginning to emerge </a:t>
            </a:r>
          </a:p>
          <a:p>
            <a:r>
              <a:rPr lang="en-US" sz="2800" b="0" i="1" dirty="0">
                <a:solidFill>
                  <a:srgbClr val="656565"/>
                </a:solidFill>
                <a:effectLst/>
                <a:latin typeface="Titillium Web" panose="00000500000000000000" pitchFamily="2" charset="0"/>
              </a:rPr>
              <a:t>From the tributary rivers and creeks on their way to the ocean.” </a:t>
            </a:r>
            <a:endParaRPr lang="en-US" sz="2800" i="1" dirty="0"/>
          </a:p>
        </p:txBody>
      </p:sp>
    </p:spTree>
    <p:extLst>
      <p:ext uri="{BB962C8B-B14F-4D97-AF65-F5344CB8AC3E}">
        <p14:creationId xmlns:p14="http://schemas.microsoft.com/office/powerpoint/2010/main" val="34368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63F93-123A-F77F-51EE-001C066FB54F}"/>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6198743F-1038-9742-C27C-C15EC6484EAD}"/>
              </a:ext>
            </a:extLst>
          </p:cNvPr>
          <p:cNvPicPr>
            <a:picLocks noChangeAspect="1"/>
          </p:cNvPicPr>
          <p:nvPr/>
        </p:nvPicPr>
        <p:blipFill>
          <a:blip r:embed="rId2"/>
          <a:stretch>
            <a:fillRect/>
          </a:stretch>
        </p:blipFill>
        <p:spPr>
          <a:xfrm>
            <a:off x="0" y="437271"/>
            <a:ext cx="12192000" cy="5983458"/>
          </a:xfrm>
          <a:prstGeom prst="rect">
            <a:avLst/>
          </a:prstGeom>
        </p:spPr>
      </p:pic>
    </p:spTree>
    <p:extLst>
      <p:ext uri="{BB962C8B-B14F-4D97-AF65-F5344CB8AC3E}">
        <p14:creationId xmlns:p14="http://schemas.microsoft.com/office/powerpoint/2010/main" val="2371573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3"/>
          <a:srcRect r="3001" b="2"/>
          <a:stretch/>
        </p:blipFill>
        <p:spPr>
          <a:xfrm>
            <a:off x="0" y="3811"/>
            <a:ext cx="9928860" cy="685800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13" name="Freeform: Shape 12">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7" name="Freeform: Shape 16">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B2870A78-F527-DCD3-3C57-AF72BF5360E3}"/>
              </a:ext>
            </a:extLst>
          </p:cNvPr>
          <p:cNvSpPr txBox="1"/>
          <p:nvPr/>
        </p:nvSpPr>
        <p:spPr>
          <a:xfrm>
            <a:off x="1365807" y="711200"/>
            <a:ext cx="10310900" cy="769441"/>
          </a:xfrm>
          <a:prstGeom prst="rect">
            <a:avLst/>
          </a:prstGeom>
          <a:solidFill>
            <a:schemeClr val="accent1">
              <a:lumMod val="60000"/>
              <a:lumOff val="40000"/>
            </a:schemeClr>
          </a:solidFill>
        </p:spPr>
        <p:txBody>
          <a:bodyPr wrap="none" rtlCol="0">
            <a:spAutoFit/>
          </a:bodyPr>
          <a:lstStyle/>
          <a:p>
            <a:r>
              <a:rPr lang="en-US" sz="4400" b="1" dirty="0"/>
              <a:t>COLUMBIA BASIN RESTORATION INITIATIVE</a:t>
            </a:r>
          </a:p>
        </p:txBody>
      </p:sp>
      <p:sp>
        <p:nvSpPr>
          <p:cNvPr id="6" name="TextBox 5">
            <a:extLst>
              <a:ext uri="{FF2B5EF4-FFF2-40B4-BE49-F238E27FC236}">
                <a16:creationId xmlns:a16="http://schemas.microsoft.com/office/drawing/2014/main" id="{7C4C6AF8-5CBA-FE43-DCC1-E01C822E5A97}"/>
              </a:ext>
            </a:extLst>
          </p:cNvPr>
          <p:cNvSpPr txBox="1"/>
          <p:nvPr/>
        </p:nvSpPr>
        <p:spPr>
          <a:xfrm>
            <a:off x="1652258" y="2464745"/>
            <a:ext cx="8996856" cy="4188381"/>
          </a:xfrm>
          <a:prstGeom prst="roundRect">
            <a:avLst/>
          </a:prstGeom>
          <a:solidFill>
            <a:schemeClr val="accent1">
              <a:lumMod val="60000"/>
              <a:lumOff val="40000"/>
            </a:schemeClr>
          </a:solidFill>
        </p:spPr>
        <p:txBody>
          <a:bodyPr wrap="square" rtlCol="0">
            <a:spAutoFit/>
          </a:bodyPr>
          <a:lstStyle/>
          <a:p>
            <a:pPr algn="ctr"/>
            <a:r>
              <a:rPr lang="en-US" sz="4800" b="1" dirty="0"/>
              <a:t>WHY are federal agencies and </a:t>
            </a:r>
          </a:p>
          <a:p>
            <a:pPr algn="ctr"/>
            <a:r>
              <a:rPr lang="en-US" sz="4800" b="1" dirty="0"/>
              <a:t>two state governments using </a:t>
            </a:r>
          </a:p>
          <a:p>
            <a:pPr algn="ctr"/>
            <a:r>
              <a:rPr lang="en-US" sz="4800" b="1" dirty="0"/>
              <a:t>your tax dollars to place you and</a:t>
            </a:r>
          </a:p>
          <a:p>
            <a:pPr algn="ctr"/>
            <a:r>
              <a:rPr lang="en-US" sz="4800" b="1" dirty="0"/>
              <a:t>hundreds of thousands of your </a:t>
            </a:r>
          </a:p>
          <a:p>
            <a:pPr algn="ctr"/>
            <a:r>
              <a:rPr lang="en-US" sz="4800" b="1" dirty="0"/>
              <a:t>neighbors at risk?</a:t>
            </a:r>
          </a:p>
        </p:txBody>
      </p:sp>
    </p:spTree>
    <p:extLst>
      <p:ext uri="{BB962C8B-B14F-4D97-AF65-F5344CB8AC3E}">
        <p14:creationId xmlns:p14="http://schemas.microsoft.com/office/powerpoint/2010/main" val="4142790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2"/>
          <a:stretch>
            <a:fillRect/>
          </a:stretch>
        </p:blipFill>
        <p:spPr>
          <a:xfrm>
            <a:off x="91440" y="0"/>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516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2"/>
          <a:stretch>
            <a:fillRect/>
          </a:stretch>
        </p:blipFill>
        <p:spPr>
          <a:xfrm>
            <a:off x="91440" y="0"/>
            <a:ext cx="12009120" cy="6858000"/>
          </a:xfrm>
          <a:prstGeom prst="rect">
            <a:avLst/>
          </a:prstGeom>
          <a:solidFill>
            <a:srgbClr val="FFFFFF">
              <a:shade val="85000"/>
            </a:srgbClr>
          </a:solidFill>
          <a:ln w="1905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793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63F93-123A-F77F-51EE-001C066FB54F}"/>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6198743F-1038-9742-C27C-C15EC6484EAD}"/>
              </a:ext>
            </a:extLst>
          </p:cNvPr>
          <p:cNvPicPr>
            <a:picLocks noChangeAspect="1"/>
          </p:cNvPicPr>
          <p:nvPr/>
        </p:nvPicPr>
        <p:blipFill>
          <a:blip r:embed="rId2"/>
          <a:stretch>
            <a:fillRect/>
          </a:stretch>
        </p:blipFill>
        <p:spPr>
          <a:xfrm>
            <a:off x="0" y="437271"/>
            <a:ext cx="12192000" cy="5983458"/>
          </a:xfrm>
          <a:prstGeom prst="rect">
            <a:avLst/>
          </a:prstGeom>
        </p:spPr>
      </p:pic>
      <p:pic>
        <p:nvPicPr>
          <p:cNvPr id="11" name="Picture 10">
            <a:extLst>
              <a:ext uri="{FF2B5EF4-FFF2-40B4-BE49-F238E27FC236}">
                <a16:creationId xmlns:a16="http://schemas.microsoft.com/office/drawing/2014/main" id="{18CF90C8-928A-58DC-8FAF-B381A81735E9}"/>
              </a:ext>
            </a:extLst>
          </p:cNvPr>
          <p:cNvPicPr>
            <a:picLocks noChangeAspect="1"/>
          </p:cNvPicPr>
          <p:nvPr/>
        </p:nvPicPr>
        <p:blipFill>
          <a:blip r:embed="rId3"/>
          <a:stretch>
            <a:fillRect/>
          </a:stretch>
        </p:blipFill>
        <p:spPr>
          <a:xfrm>
            <a:off x="478277" y="1272262"/>
            <a:ext cx="7620000" cy="1902290"/>
          </a:xfrm>
          <a:prstGeom prst="rect">
            <a:avLst/>
          </a:prstGeom>
        </p:spPr>
      </p:pic>
    </p:spTree>
    <p:extLst>
      <p:ext uri="{BB962C8B-B14F-4D97-AF65-F5344CB8AC3E}">
        <p14:creationId xmlns:p14="http://schemas.microsoft.com/office/powerpoint/2010/main" val="3186242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74875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661702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a:blip r:embed="rId2"/>
          <a:stretch>
            <a:fillRect/>
          </a:stretch>
        </p:blipFill>
        <p:spPr>
          <a:xfrm>
            <a:off x="0" y="0"/>
            <a:ext cx="10244457" cy="6858000"/>
          </a:xfrm>
          <a:prstGeom prst="rect">
            <a:avLst/>
          </a:prstGeom>
        </p:spPr>
      </p:pic>
    </p:spTree>
    <p:extLst>
      <p:ext uri="{BB962C8B-B14F-4D97-AF65-F5344CB8AC3E}">
        <p14:creationId xmlns:p14="http://schemas.microsoft.com/office/powerpoint/2010/main" val="4053210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wer Snake River dam removal still possible as talks ...">
            <a:extLst>
              <a:ext uri="{FF2B5EF4-FFF2-40B4-BE49-F238E27FC236}">
                <a16:creationId xmlns:a16="http://schemas.microsoft.com/office/drawing/2014/main" id="{7F45DE3F-28D7-683A-EE0D-D8B97A00D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16481" y="1807997"/>
            <a:ext cx="5498268" cy="324200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11" name="Group 10">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2"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1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er Snake River dam removal still possible as talks ...">
            <a:extLst>
              <a:ext uri="{FF2B5EF4-FFF2-40B4-BE49-F238E27FC236}">
                <a16:creationId xmlns:a16="http://schemas.microsoft.com/office/drawing/2014/main" id="{7F45DE3F-28D7-683A-EE0D-D8B97A00DB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1678" y="1420407"/>
            <a:ext cx="5718261" cy="364834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24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er Snake River dam removal still possible as talks ...">
            <a:extLst>
              <a:ext uri="{FF2B5EF4-FFF2-40B4-BE49-F238E27FC236}">
                <a16:creationId xmlns:a16="http://schemas.microsoft.com/office/drawing/2014/main" id="{7F45DE3F-28D7-683A-EE0D-D8B97A00DB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828" y="0"/>
            <a:ext cx="10668252" cy="680651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30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er Snake River dam removal still possible as talks ...">
            <a:extLst>
              <a:ext uri="{FF2B5EF4-FFF2-40B4-BE49-F238E27FC236}">
                <a16:creationId xmlns:a16="http://schemas.microsoft.com/office/drawing/2014/main" id="{7F45DE3F-28D7-683A-EE0D-D8B97A00DB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828" y="0"/>
            <a:ext cx="10668252" cy="680651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45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BDEA-D1D1-1612-C4BC-FBB84E8C0FE3}"/>
              </a:ext>
            </a:extLst>
          </p:cNvPr>
          <p:cNvSpPr>
            <a:spLocks noGrp="1"/>
          </p:cNvSpPr>
          <p:nvPr>
            <p:ph type="title"/>
          </p:nvPr>
        </p:nvSpPr>
        <p:spPr>
          <a:xfrm>
            <a:off x="576197" y="964504"/>
            <a:ext cx="11437549" cy="688931"/>
          </a:xfrm>
        </p:spPr>
        <p:txBody>
          <a:bodyPr>
            <a:noAutofit/>
          </a:bodyPr>
          <a:lstStyle/>
          <a:p>
            <a:pPr algn="ctr"/>
            <a:r>
              <a:rPr lang="en-US" sz="4800" b="1" dirty="0">
                <a:ln>
                  <a:solidFill>
                    <a:srgbClr val="002060"/>
                  </a:solidFill>
                </a:ln>
                <a:solidFill>
                  <a:schemeClr val="bg1"/>
                </a:solidFill>
                <a:latin typeface="Google sans"/>
              </a:rPr>
              <a:t>WASHINGTON’S LOWER SNAKE RIVER DAMS in the news LATELY</a:t>
            </a:r>
            <a:br>
              <a:rPr lang="en-US" sz="4800" b="1" dirty="0">
                <a:ln>
                  <a:solidFill>
                    <a:srgbClr val="002060"/>
                  </a:solidFill>
                </a:ln>
                <a:solidFill>
                  <a:schemeClr val="bg1"/>
                </a:solidFill>
                <a:latin typeface="Google sans"/>
              </a:rPr>
            </a:br>
            <a:r>
              <a:rPr lang="en-US" sz="4800" b="1" dirty="0">
                <a:ln>
                  <a:solidFill>
                    <a:srgbClr val="002060"/>
                  </a:solidFill>
                </a:ln>
                <a:solidFill>
                  <a:schemeClr val="bg1"/>
                </a:solidFill>
                <a:latin typeface="Google sans"/>
              </a:rPr>
              <a:t>POSSIBLE CLOSURE for the sake of fish</a:t>
            </a:r>
          </a:p>
        </p:txBody>
      </p:sp>
      <p:pic>
        <p:nvPicPr>
          <p:cNvPr id="6" name="Picture 5" descr="Lower Snake River dam removal still possible as talks ...">
            <a:extLst>
              <a:ext uri="{FF2B5EF4-FFF2-40B4-BE49-F238E27FC236}">
                <a16:creationId xmlns:a16="http://schemas.microsoft.com/office/drawing/2014/main" id="{F816B6CA-85C4-3804-5D54-0F447E3061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5278" y="2700567"/>
            <a:ext cx="5718261" cy="364834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9412FAC9-EA42-FC0C-21B2-BCF593BC270A}"/>
              </a:ext>
            </a:extLst>
          </p:cNvPr>
          <p:cNvPicPr>
            <a:picLocks noChangeAspect="1"/>
          </p:cNvPicPr>
          <p:nvPr/>
        </p:nvPicPr>
        <p:blipFill>
          <a:blip r:embed="rId3"/>
          <a:stretch>
            <a:fillRect/>
          </a:stretch>
        </p:blipFill>
        <p:spPr>
          <a:xfrm>
            <a:off x="278461" y="2700567"/>
            <a:ext cx="5455570" cy="364834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06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B90792-1D74-4493-5AEE-A2D2F85BB8F5}"/>
              </a:ext>
            </a:extLst>
          </p:cNvPr>
          <p:cNvPicPr>
            <a:picLocks noChangeAspect="1"/>
          </p:cNvPicPr>
          <p:nvPr/>
        </p:nvPicPr>
        <p:blipFill>
          <a:blip r:embed="rId2"/>
          <a:stretch>
            <a:fillRect/>
          </a:stretch>
        </p:blipFill>
        <p:spPr>
          <a:xfrm>
            <a:off x="1643865" y="457200"/>
            <a:ext cx="8904269" cy="5943600"/>
          </a:xfrm>
          <a:prstGeom prst="rect">
            <a:avLst/>
          </a:prstGeom>
        </p:spPr>
      </p:pic>
    </p:spTree>
    <p:extLst>
      <p:ext uri="{BB962C8B-B14F-4D97-AF65-F5344CB8AC3E}">
        <p14:creationId xmlns:p14="http://schemas.microsoft.com/office/powerpoint/2010/main" val="3671507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B90792-1D74-4493-5AEE-A2D2F85BB8F5}"/>
              </a:ext>
            </a:extLst>
          </p:cNvPr>
          <p:cNvPicPr>
            <a:picLocks noChangeAspect="1"/>
          </p:cNvPicPr>
          <p:nvPr/>
        </p:nvPicPr>
        <p:blipFill>
          <a:blip r:embed="rId2"/>
          <a:stretch>
            <a:fillRect/>
          </a:stretch>
        </p:blipFill>
        <p:spPr>
          <a:xfrm>
            <a:off x="1666875" y="476250"/>
            <a:ext cx="8858250" cy="5905500"/>
          </a:xfrm>
          <a:prstGeom prst="rect">
            <a:avLst/>
          </a:prstGeom>
        </p:spPr>
      </p:pic>
    </p:spTree>
    <p:extLst>
      <p:ext uri="{BB962C8B-B14F-4D97-AF65-F5344CB8AC3E}">
        <p14:creationId xmlns:p14="http://schemas.microsoft.com/office/powerpoint/2010/main" val="101012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3"/>
          <a:srcRect r="6729" b="2"/>
          <a:stretch/>
        </p:blipFill>
        <p:spPr>
          <a:xfrm>
            <a:off x="2644776" y="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382283" y="469000"/>
            <a:ext cx="11340612" cy="1532334"/>
          </a:xfrm>
          <a:prstGeom prst="roundRect">
            <a:avLst/>
          </a:prstGeom>
          <a:solidFill>
            <a:schemeClr val="accent1">
              <a:lumMod val="60000"/>
              <a:lumOff val="40000"/>
            </a:schemeClr>
          </a:solidFill>
        </p:spPr>
        <p:txBody>
          <a:bodyPr wrap="none" rtlCol="0">
            <a:spAutoFit/>
          </a:bodyPr>
          <a:lstStyle/>
          <a:p>
            <a:pPr algn="ctr"/>
            <a:r>
              <a:rPr lang="en-US" sz="42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Memorandum of Understanding</a:t>
            </a:r>
          </a:p>
          <a:p>
            <a:pPr algn="ctr"/>
            <a:r>
              <a:rPr lang="en-US" sz="42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Related to Columbia Basin Restoration Initiative </a:t>
            </a:r>
          </a:p>
        </p:txBody>
      </p:sp>
      <p:sp>
        <p:nvSpPr>
          <p:cNvPr id="4" name="TextBox 3">
            <a:extLst>
              <a:ext uri="{FF2B5EF4-FFF2-40B4-BE49-F238E27FC236}">
                <a16:creationId xmlns:a16="http://schemas.microsoft.com/office/drawing/2014/main" id="{917BCE8E-900C-EFD8-56BC-B36B6F2B4D0F}"/>
              </a:ext>
            </a:extLst>
          </p:cNvPr>
          <p:cNvSpPr txBox="1"/>
          <p:nvPr/>
        </p:nvSpPr>
        <p:spPr>
          <a:xfrm>
            <a:off x="2090773" y="2411728"/>
            <a:ext cx="7889021" cy="2826306"/>
          </a:xfrm>
          <a:prstGeom prst="roundRect">
            <a:avLst/>
          </a:prstGeom>
          <a:solidFill>
            <a:schemeClr val="accent1">
              <a:lumMod val="60000"/>
              <a:lumOff val="40000"/>
            </a:schemeClr>
          </a:solidFill>
        </p:spPr>
        <p:txBody>
          <a:bodyPr wrap="none" rtlCol="0">
            <a:spAutoFit/>
          </a:bodyPr>
          <a:lstStyle/>
          <a:p>
            <a:r>
              <a:rPr lang="en-US" sz="4000" b="1" kern="100" spc="40" dirty="0">
                <a:ln>
                  <a:solidFill>
                    <a:srgbClr val="002060"/>
                  </a:solidFill>
                </a:ln>
                <a:effectLst/>
                <a:ea typeface="Calibri" panose="020F0502020204030204" pitchFamily="34" charset="0"/>
                <a:cs typeface="Calibri" panose="020F0502020204030204" pitchFamily="34" charset="0"/>
              </a:rPr>
              <a:t>signed 12/14/23 by</a:t>
            </a:r>
            <a:endParaRPr lang="en-US" sz="4000" b="1" kern="100" dirty="0">
              <a:ln>
                <a:solidFill>
                  <a:srgbClr val="002060"/>
                </a:solidFill>
              </a:ln>
              <a:effectLst/>
              <a:ea typeface="Calibri" panose="020F0502020204030204" pitchFamily="34" charset="0"/>
              <a:cs typeface="Times New Roman" panose="02020603050405020304" pitchFamily="18" charset="0"/>
            </a:endParaRPr>
          </a:p>
          <a:p>
            <a:r>
              <a:rPr lang="en-US" sz="4000" b="1" dirty="0"/>
              <a:t>Oregon and Washington Governors</a:t>
            </a:r>
          </a:p>
          <a:p>
            <a:r>
              <a:rPr lang="en-US" sz="4000" b="1" dirty="0"/>
              <a:t>five federal agencies</a:t>
            </a:r>
          </a:p>
          <a:p>
            <a:r>
              <a:rPr lang="en-US" sz="4000" b="1" dirty="0"/>
              <a:t>four tribes</a:t>
            </a:r>
          </a:p>
        </p:txBody>
      </p:sp>
      <p:sp>
        <p:nvSpPr>
          <p:cNvPr id="6" name="TextBox 5">
            <a:extLst>
              <a:ext uri="{FF2B5EF4-FFF2-40B4-BE49-F238E27FC236}">
                <a16:creationId xmlns:a16="http://schemas.microsoft.com/office/drawing/2014/main" id="{8F171D63-E89C-B20A-2C57-2854B9F7BA9F}"/>
              </a:ext>
            </a:extLst>
          </p:cNvPr>
          <p:cNvSpPr txBox="1"/>
          <p:nvPr/>
        </p:nvSpPr>
        <p:spPr>
          <a:xfrm>
            <a:off x="532142" y="5867989"/>
            <a:ext cx="11040894" cy="783193"/>
          </a:xfrm>
          <a:prstGeom prst="roundRect">
            <a:avLst/>
          </a:prstGeom>
          <a:solidFill>
            <a:schemeClr val="accent1">
              <a:lumMod val="60000"/>
              <a:lumOff val="40000"/>
            </a:schemeClr>
          </a:solidFill>
        </p:spPr>
        <p:txBody>
          <a:bodyPr wrap="square" rtlCol="0">
            <a:spAutoFit/>
          </a:bodyPr>
          <a:lstStyle/>
          <a:p>
            <a:r>
              <a:rPr lang="en-US" sz="4000" b="1" dirty="0"/>
              <a:t>Un-invited:   Montana, Idaho, and six other tribes </a:t>
            </a:r>
          </a:p>
        </p:txBody>
      </p:sp>
    </p:spTree>
    <p:extLst>
      <p:ext uri="{BB962C8B-B14F-4D97-AF65-F5344CB8AC3E}">
        <p14:creationId xmlns:p14="http://schemas.microsoft.com/office/powerpoint/2010/main" val="23530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B90792-1D74-4493-5AEE-A2D2F85BB8F5}"/>
              </a:ext>
            </a:extLst>
          </p:cNvPr>
          <p:cNvPicPr>
            <a:picLocks noChangeAspect="1"/>
          </p:cNvPicPr>
          <p:nvPr/>
        </p:nvPicPr>
        <p:blipFill>
          <a:blip r:embed="rId2"/>
          <a:stretch>
            <a:fillRect/>
          </a:stretch>
        </p:blipFill>
        <p:spPr>
          <a:xfrm>
            <a:off x="1666875" y="476250"/>
            <a:ext cx="8858250" cy="5905500"/>
          </a:xfrm>
          <a:prstGeom prst="rect">
            <a:avLst/>
          </a:prstGeom>
        </p:spPr>
      </p:pic>
    </p:spTree>
    <p:extLst>
      <p:ext uri="{BB962C8B-B14F-4D97-AF65-F5344CB8AC3E}">
        <p14:creationId xmlns:p14="http://schemas.microsoft.com/office/powerpoint/2010/main" val="4177891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9211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886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14730A-CBBE-4966-835C-5DC3C349FC12}"/>
              </a:ext>
            </a:extLst>
          </p:cNvPr>
          <p:cNvPicPr>
            <a:picLocks noChangeAspect="1"/>
          </p:cNvPicPr>
          <p:nvPr/>
        </p:nvPicPr>
        <p:blipFill rotWithShape="1">
          <a:blip r:embed="rId2">
            <a:alphaModFix amt="50000"/>
          </a:blip>
          <a:srcRect l="445"/>
          <a:stretch/>
        </p:blipFill>
        <p:spPr>
          <a:xfrm>
            <a:off x="20" y="1"/>
            <a:ext cx="12191980" cy="6857999"/>
          </a:xfrm>
          <a:prstGeom prst="rect">
            <a:avLst/>
          </a:prstGeom>
        </p:spPr>
      </p:pic>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a:xfrm>
            <a:off x="1524000" y="1122362"/>
            <a:ext cx="9144000" cy="2900518"/>
          </a:xfrm>
        </p:spPr>
        <p:txBody>
          <a:bodyPr>
            <a:normAutofit/>
          </a:bodyPr>
          <a:lstStyle/>
          <a:p>
            <a:r>
              <a:rPr lang="en-US" sz="1800" spc="40" dirty="0">
                <a:effectLst/>
                <a:latin typeface="Poppins" panose="00000500000000000000" pitchFamily="2" charset="0"/>
                <a:ea typeface="Calibri" panose="020F0502020204030204" pitchFamily="34" charset="0"/>
              </a:rPr>
              <a:t>Transmission for 150 GW in some phase of study; </a:t>
            </a:r>
            <a:endParaRPr lang="en-US" dirty="0"/>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In the phase of Design group considering what is most efficient </a:t>
            </a:r>
            <a:r>
              <a:rPr lang="en-US" dirty="0" err="1">
                <a:solidFill>
                  <a:srgbClr val="FFFFFF"/>
                </a:solidFill>
              </a:rPr>
              <a:t>andcost</a:t>
            </a:r>
            <a:r>
              <a:rPr lang="en-US" dirty="0">
                <a:solidFill>
                  <a:srgbClr val="FFFFFF"/>
                </a:solidFill>
              </a:rPr>
              <a:t> effective: reconductoring, reconfiguring, high efficiency transmission products</a:t>
            </a:r>
          </a:p>
        </p:txBody>
      </p:sp>
      <p:sp>
        <p:nvSpPr>
          <p:cNvPr id="4" name="TextBox 3">
            <a:extLst>
              <a:ext uri="{FF2B5EF4-FFF2-40B4-BE49-F238E27FC236}">
                <a16:creationId xmlns:a16="http://schemas.microsoft.com/office/drawing/2014/main" id="{B8BBAC15-280C-1266-1AEF-4B1425238AF8}"/>
              </a:ext>
            </a:extLst>
          </p:cNvPr>
          <p:cNvSpPr txBox="1"/>
          <p:nvPr/>
        </p:nvSpPr>
        <p:spPr>
          <a:xfrm>
            <a:off x="1687538" y="5735638"/>
            <a:ext cx="8622617" cy="646331"/>
          </a:xfrm>
          <a:prstGeom prst="rect">
            <a:avLst/>
          </a:prstGeom>
          <a:noFill/>
        </p:spPr>
        <p:txBody>
          <a:bodyPr wrap="none" rtlCol="0">
            <a:spAutoFit/>
          </a:bodyPr>
          <a:lstStyle/>
          <a:p>
            <a:r>
              <a:rPr lang="en-US" dirty="0"/>
              <a:t>Making most efficient use of current corridors—including under-utilized existing corridors </a:t>
            </a:r>
          </a:p>
          <a:p>
            <a:r>
              <a:rPr lang="en-US" dirty="0"/>
              <a:t>and right of way whenever possible</a:t>
            </a:r>
          </a:p>
        </p:txBody>
      </p:sp>
    </p:spTree>
    <p:extLst>
      <p:ext uri="{BB962C8B-B14F-4D97-AF65-F5344CB8AC3E}">
        <p14:creationId xmlns:p14="http://schemas.microsoft.com/office/powerpoint/2010/main" val="1173422766"/>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14730A-CBBE-4966-835C-5DC3C349FC12}"/>
              </a:ext>
            </a:extLst>
          </p:cNvPr>
          <p:cNvPicPr>
            <a:picLocks noChangeAspect="1"/>
          </p:cNvPicPr>
          <p:nvPr/>
        </p:nvPicPr>
        <p:blipFill rotWithShape="1">
          <a:blip r:embed="rId2">
            <a:alphaModFix amt="50000"/>
          </a:blip>
          <a:srcRect l="445"/>
          <a:stretch/>
        </p:blipFill>
        <p:spPr>
          <a:xfrm>
            <a:off x="20" y="1"/>
            <a:ext cx="12191980" cy="6857999"/>
          </a:xfrm>
          <a:prstGeom prst="rect">
            <a:avLst/>
          </a:prstGeom>
        </p:spPr>
      </p:pic>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a:xfrm>
            <a:off x="1144622" y="527134"/>
            <a:ext cx="9144000" cy="2340685"/>
          </a:xfrm>
        </p:spPr>
        <p:txBody>
          <a:bodyPr>
            <a:normAutofit fontScale="90000"/>
          </a:bodyPr>
          <a:lstStyle/>
          <a:p>
            <a:r>
              <a:rPr lang="en-US" sz="4900" dirty="0"/>
              <a:t>E-grid projects</a:t>
            </a:r>
            <a:br>
              <a:rPr lang="en-US" sz="4900" dirty="0"/>
            </a:br>
            <a:r>
              <a:rPr lang="en-US" sz="4900" dirty="0">
                <a:solidFill>
                  <a:srgbClr val="FFFFFF"/>
                </a:solidFill>
              </a:rPr>
              <a:t>Generation Interconnection Reform</a:t>
            </a:r>
            <a:br>
              <a:rPr lang="en-US" dirty="0">
                <a:solidFill>
                  <a:srgbClr val="FFFFFF"/>
                </a:solidFill>
              </a:rPr>
            </a:br>
            <a:br>
              <a:rPr lang="en-US" dirty="0"/>
            </a:br>
            <a:endParaRPr lang="en-US" dirty="0"/>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1524000" y="4159404"/>
            <a:ext cx="9144000" cy="1098395"/>
          </a:xfrm>
        </p:spPr>
        <p:txBody>
          <a:bodyPr>
            <a:normAutofit fontScale="92500" lnSpcReduction="20000"/>
          </a:bodyPr>
          <a:lstStyle/>
          <a:p>
            <a:r>
              <a:rPr lang="en-US" dirty="0">
                <a:solidFill>
                  <a:srgbClr val="FFFFFF"/>
                </a:solidFill>
              </a:rPr>
              <a:t>BPA completed its 2023 Cluster Study—14 projects emerged</a:t>
            </a:r>
          </a:p>
          <a:p>
            <a:r>
              <a:rPr lang="en-US" dirty="0">
                <a:solidFill>
                  <a:srgbClr val="FFFFFF"/>
                </a:solidFill>
              </a:rPr>
              <a:t>Currently in phase of permitting and design</a:t>
            </a:r>
          </a:p>
          <a:p>
            <a:r>
              <a:rPr lang="en-US" dirty="0">
                <a:solidFill>
                  <a:srgbClr val="FFFFFF"/>
                </a:solidFill>
              </a:rPr>
              <a:t>Generation Interconnection Reform</a:t>
            </a:r>
          </a:p>
        </p:txBody>
      </p:sp>
      <p:sp>
        <p:nvSpPr>
          <p:cNvPr id="4" name="TextBox 3">
            <a:extLst>
              <a:ext uri="{FF2B5EF4-FFF2-40B4-BE49-F238E27FC236}">
                <a16:creationId xmlns:a16="http://schemas.microsoft.com/office/drawing/2014/main" id="{B8BBAC15-280C-1266-1AEF-4B1425238AF8}"/>
              </a:ext>
            </a:extLst>
          </p:cNvPr>
          <p:cNvSpPr txBox="1"/>
          <p:nvPr/>
        </p:nvSpPr>
        <p:spPr>
          <a:xfrm>
            <a:off x="1687538" y="5735638"/>
            <a:ext cx="10368544" cy="369332"/>
          </a:xfrm>
          <a:prstGeom prst="rect">
            <a:avLst/>
          </a:prstGeom>
          <a:noFill/>
        </p:spPr>
        <p:txBody>
          <a:bodyPr wrap="none" rtlCol="0">
            <a:spAutoFit/>
          </a:bodyPr>
          <a:lstStyle/>
          <a:p>
            <a:r>
              <a:rPr lang="en-US" sz="1800" spc="40" dirty="0">
                <a:effectLst/>
                <a:latin typeface="Poppins" panose="00000500000000000000" pitchFamily="2" charset="0"/>
                <a:ea typeface="Calibri" panose="020F0502020204030204" pitchFamily="34" charset="0"/>
              </a:rPr>
              <a:t>KREBC transmission collaborative—Montana’s own Robyn Arnold spear-heading this; </a:t>
            </a:r>
            <a:endParaRPr lang="en-US" dirty="0"/>
          </a:p>
        </p:txBody>
      </p:sp>
    </p:spTree>
    <p:extLst>
      <p:ext uri="{BB962C8B-B14F-4D97-AF65-F5344CB8AC3E}">
        <p14:creationId xmlns:p14="http://schemas.microsoft.com/office/powerpoint/2010/main" val="2245183824"/>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509DD35-3029-EB88-050F-A9E728AEFF58}"/>
              </a:ext>
            </a:extLst>
          </p:cNvPr>
          <p:cNvPicPr>
            <a:picLocks noChangeAspect="1"/>
          </p:cNvPicPr>
          <p:nvPr/>
        </p:nvPicPr>
        <p:blipFill>
          <a:blip r:embed="rId2"/>
          <a:stretch>
            <a:fillRect/>
          </a:stretch>
        </p:blipFill>
        <p:spPr>
          <a:xfrm>
            <a:off x="965200" y="1576129"/>
            <a:ext cx="6569449" cy="3689711"/>
          </a:xfrm>
          <a:prstGeom prst="rect">
            <a:avLst/>
          </a:prstGeom>
        </p:spPr>
      </p:pic>
      <p:sp>
        <p:nvSpPr>
          <p:cNvPr id="6" name="TextBox 5">
            <a:extLst>
              <a:ext uri="{FF2B5EF4-FFF2-40B4-BE49-F238E27FC236}">
                <a16:creationId xmlns:a16="http://schemas.microsoft.com/office/drawing/2014/main" id="{461F97F4-C9F8-E0E7-F66F-0304316EEDE9}"/>
              </a:ext>
            </a:extLst>
          </p:cNvPr>
          <p:cNvSpPr txBox="1"/>
          <p:nvPr/>
        </p:nvSpPr>
        <p:spPr>
          <a:xfrm>
            <a:off x="2129114" y="3725091"/>
            <a:ext cx="3351495" cy="1252907"/>
          </a:xfrm>
          <a:prstGeom prst="rect">
            <a:avLst/>
          </a:prstGeom>
          <a:noFill/>
        </p:spPr>
        <p:txBody>
          <a:bodyPr wrap="none" rtlCol="0">
            <a:spAutoFit/>
          </a:bodyPr>
          <a:lstStyle/>
          <a:p>
            <a:pPr algn="ctr" defTabSz="484632">
              <a:spcAft>
                <a:spcPts val="600"/>
              </a:spcAft>
            </a:pPr>
            <a:r>
              <a:rPr lang="en-US" sz="1696" b="1" kern="1200">
                <a:solidFill>
                  <a:schemeClr val="tx1"/>
                </a:solidFill>
                <a:latin typeface="+mn-lt"/>
                <a:ea typeface="+mn-ea"/>
                <a:cs typeface="+mn-cs"/>
              </a:rPr>
              <a:t>Bonneville Power Administration </a:t>
            </a:r>
          </a:p>
          <a:p>
            <a:pPr algn="ctr" defTabSz="484632">
              <a:spcAft>
                <a:spcPts val="600"/>
              </a:spcAft>
            </a:pPr>
            <a:r>
              <a:rPr lang="en-US" sz="1696" b="1" kern="1200">
                <a:solidFill>
                  <a:schemeClr val="tx1"/>
                </a:solidFill>
                <a:latin typeface="+mn-lt"/>
                <a:ea typeface="+mn-ea"/>
                <a:cs typeface="+mn-cs"/>
              </a:rPr>
              <a:t>PUC-PSC Annual Meeting</a:t>
            </a:r>
          </a:p>
          <a:p>
            <a:pPr algn="ctr" defTabSz="484632">
              <a:spcAft>
                <a:spcPts val="600"/>
              </a:spcAft>
            </a:pPr>
            <a:endParaRPr lang="en-US" sz="954" b="1" kern="1200">
              <a:solidFill>
                <a:schemeClr val="tx1"/>
              </a:solidFill>
              <a:latin typeface="+mn-lt"/>
              <a:ea typeface="+mn-ea"/>
              <a:cs typeface="+mn-cs"/>
            </a:endParaRPr>
          </a:p>
          <a:p>
            <a:pPr algn="ctr" defTabSz="484632">
              <a:spcAft>
                <a:spcPts val="600"/>
              </a:spcAft>
            </a:pPr>
            <a:r>
              <a:rPr lang="en-US" sz="1696" b="1" kern="1200">
                <a:solidFill>
                  <a:schemeClr val="tx1"/>
                </a:solidFill>
                <a:latin typeface="+mn-lt"/>
                <a:ea typeface="+mn-ea"/>
                <a:cs typeface="+mn-cs"/>
              </a:rPr>
              <a:t>Portland, Oregon  January 11, 2024</a:t>
            </a:r>
            <a:endParaRPr lang="en-US" sz="3200" b="1"/>
          </a:p>
        </p:txBody>
      </p:sp>
    </p:spTree>
    <p:extLst>
      <p:ext uri="{BB962C8B-B14F-4D97-AF65-F5344CB8AC3E}">
        <p14:creationId xmlns:p14="http://schemas.microsoft.com/office/powerpoint/2010/main" val="287463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509DD35-3029-EB88-050F-A9E728AEFF58}"/>
              </a:ext>
            </a:extLst>
          </p:cNvPr>
          <p:cNvPicPr>
            <a:picLocks noChangeAspect="1"/>
          </p:cNvPicPr>
          <p:nvPr/>
        </p:nvPicPr>
        <p:blipFill>
          <a:blip r:embed="rId2"/>
          <a:stretch>
            <a:fillRect/>
          </a:stretch>
        </p:blipFill>
        <p:spPr>
          <a:xfrm>
            <a:off x="965200" y="1576129"/>
            <a:ext cx="6569449" cy="3689711"/>
          </a:xfrm>
          <a:prstGeom prst="rect">
            <a:avLst/>
          </a:prstGeom>
        </p:spPr>
      </p:pic>
    </p:spTree>
    <p:extLst>
      <p:ext uri="{BB962C8B-B14F-4D97-AF65-F5344CB8AC3E}">
        <p14:creationId xmlns:p14="http://schemas.microsoft.com/office/powerpoint/2010/main" val="2572967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2E18C3D-09F2-7B41-5966-90F612BEDEB9}"/>
              </a:ext>
            </a:extLst>
          </p:cNvPr>
          <p:cNvPicPr>
            <a:picLocks noChangeAspect="1"/>
          </p:cNvPicPr>
          <p:nvPr/>
        </p:nvPicPr>
        <p:blipFill>
          <a:blip r:embed="rId2"/>
          <a:stretch>
            <a:fillRect/>
          </a:stretch>
        </p:blipFill>
        <p:spPr>
          <a:xfrm>
            <a:off x="4195762" y="1543050"/>
            <a:ext cx="3800475" cy="3771900"/>
          </a:xfrm>
          <a:prstGeom prst="rect">
            <a:avLst/>
          </a:prstGeom>
        </p:spPr>
      </p:pic>
    </p:spTree>
    <p:extLst>
      <p:ext uri="{BB962C8B-B14F-4D97-AF65-F5344CB8AC3E}">
        <p14:creationId xmlns:p14="http://schemas.microsoft.com/office/powerpoint/2010/main" val="625698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638882" y="4631161"/>
            <a:ext cx="3571810" cy="1559327"/>
          </a:xfrm>
        </p:spPr>
        <p:txBody>
          <a:bodyPr>
            <a:normAutofit/>
          </a:bodyPr>
          <a:lstStyle/>
          <a:p>
            <a:pPr algn="l"/>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E18C3D-09F2-7B41-5966-90F612BEDEB9}"/>
              </a:ext>
            </a:extLst>
          </p:cNvPr>
          <p:cNvPicPr>
            <a:picLocks noChangeAspect="1"/>
          </p:cNvPicPr>
          <p:nvPr/>
        </p:nvPicPr>
        <p:blipFill>
          <a:blip r:embed="rId2"/>
          <a:stretch>
            <a:fillRect/>
          </a:stretch>
        </p:blipFill>
        <p:spPr>
          <a:xfrm>
            <a:off x="5465376" y="640080"/>
            <a:ext cx="5592456" cy="5550408"/>
          </a:xfrm>
          <a:prstGeom prst="rect">
            <a:avLst/>
          </a:prstGeom>
        </p:spPr>
      </p:pic>
    </p:spTree>
    <p:extLst>
      <p:ext uri="{BB962C8B-B14F-4D97-AF65-F5344CB8AC3E}">
        <p14:creationId xmlns:p14="http://schemas.microsoft.com/office/powerpoint/2010/main" val="33290124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1849179" y="4046453"/>
            <a:ext cx="3083442" cy="1785506"/>
          </a:xfrm>
        </p:spPr>
        <p:txBody>
          <a:bodyPr anchor="t">
            <a:normAutofit/>
          </a:bodyPr>
          <a:lstStyle/>
          <a:p>
            <a:endParaRPr lang="en-US" sz="1400">
              <a:solidFill>
                <a:srgbClr val="595959"/>
              </a:solidFill>
            </a:endParaRPr>
          </a:p>
        </p:txBody>
      </p:sp>
      <p:pic>
        <p:nvPicPr>
          <p:cNvPr id="5" name="Picture 4">
            <a:extLst>
              <a:ext uri="{FF2B5EF4-FFF2-40B4-BE49-F238E27FC236}">
                <a16:creationId xmlns:a16="http://schemas.microsoft.com/office/drawing/2014/main" id="{E2E18C3D-09F2-7B41-5966-90F612BEDEB9}"/>
              </a:ext>
            </a:extLst>
          </p:cNvPr>
          <p:cNvPicPr>
            <a:picLocks noChangeAspect="1"/>
          </p:cNvPicPr>
          <p:nvPr/>
        </p:nvPicPr>
        <p:blipFill rotWithShape="1">
          <a:blip r:embed="rId2"/>
          <a:srcRect l="2130" r="3" b="3"/>
          <a:stretch/>
        </p:blipFill>
        <p:spPr>
          <a:xfrm>
            <a:off x="6107503" y="685799"/>
            <a:ext cx="5410200" cy="5486400"/>
          </a:xfrm>
          <a:prstGeom prst="rect">
            <a:avLst/>
          </a:prstGeom>
        </p:spPr>
      </p:pic>
    </p:spTree>
    <p:extLst>
      <p:ext uri="{BB962C8B-B14F-4D97-AF65-F5344CB8AC3E}">
        <p14:creationId xmlns:p14="http://schemas.microsoft.com/office/powerpoint/2010/main" val="307969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881560" y="859702"/>
            <a:ext cx="9952981" cy="919401"/>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Columbia Basin Restoration Initiative </a:t>
            </a:r>
          </a:p>
        </p:txBody>
      </p:sp>
      <p:sp>
        <p:nvSpPr>
          <p:cNvPr id="3" name="TextBox 2">
            <a:extLst>
              <a:ext uri="{FF2B5EF4-FFF2-40B4-BE49-F238E27FC236}">
                <a16:creationId xmlns:a16="http://schemas.microsoft.com/office/drawing/2014/main" id="{F914189B-F956-68A2-7B37-475118814423}"/>
              </a:ext>
            </a:extLst>
          </p:cNvPr>
          <p:cNvSpPr txBox="1"/>
          <p:nvPr/>
        </p:nvSpPr>
        <p:spPr>
          <a:xfrm>
            <a:off x="844023" y="2812693"/>
            <a:ext cx="10598839" cy="3371136"/>
          </a:xfrm>
          <a:prstGeom prst="roundRect">
            <a:avLst/>
          </a:prstGeom>
          <a:solidFill>
            <a:schemeClr val="accent1">
              <a:lumMod val="60000"/>
              <a:lumOff val="40000"/>
            </a:schemeClr>
          </a:solidFill>
        </p:spPr>
        <p:txBody>
          <a:bodyPr wrap="none" rtlCol="0">
            <a:spAutoFit/>
          </a:bodyPr>
          <a:lstStyle/>
          <a:p>
            <a:pPr algn="ctr"/>
            <a:r>
              <a:rPr lang="en-US" sz="4800" b="1" dirty="0"/>
              <a:t>92 pages including tables, attachments,</a:t>
            </a:r>
          </a:p>
          <a:p>
            <a:pPr algn="ctr"/>
            <a:r>
              <a:rPr lang="en-US" sz="4800" b="1" dirty="0"/>
              <a:t> and appendices …</a:t>
            </a:r>
          </a:p>
          <a:p>
            <a:pPr algn="ctr"/>
            <a:r>
              <a:rPr lang="en-US" sz="4800" b="1" dirty="0"/>
              <a:t>A proposal to the Biden Administration </a:t>
            </a:r>
          </a:p>
          <a:p>
            <a:pPr algn="ctr"/>
            <a:r>
              <a:rPr lang="en-US" sz="4800" b="1" dirty="0"/>
              <a:t>from the “Six Sovereigns” </a:t>
            </a:r>
          </a:p>
        </p:txBody>
      </p:sp>
    </p:spTree>
    <p:extLst>
      <p:ext uri="{BB962C8B-B14F-4D97-AF65-F5344CB8AC3E}">
        <p14:creationId xmlns:p14="http://schemas.microsoft.com/office/powerpoint/2010/main" val="23699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6194715" y="3836197"/>
            <a:ext cx="5334931" cy="2189214"/>
          </a:xfrm>
        </p:spPr>
        <p:txBody>
          <a:bodyPr>
            <a:normAutofit/>
          </a:bodyPr>
          <a:lstStyle/>
          <a:p>
            <a:endParaRPr lang="en-US"/>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E2E18C3D-09F2-7B41-5966-90F612BEDEB9}"/>
              </a:ext>
            </a:extLst>
          </p:cNvPr>
          <p:cNvPicPr>
            <a:picLocks noChangeAspect="1"/>
          </p:cNvPicPr>
          <p:nvPr/>
        </p:nvPicPr>
        <p:blipFill rotWithShape="1">
          <a:blip r:embed="rId2"/>
          <a:srcRect l="752"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92146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A14730A-CBBE-4966-835C-5DC3C349FC12}"/>
              </a:ext>
            </a:extLst>
          </p:cNvPr>
          <p:cNvPicPr>
            <a:picLocks noChangeAspect="1"/>
          </p:cNvPicPr>
          <p:nvPr/>
        </p:nvPicPr>
        <p:blipFill>
          <a:blip r:embed="rId2"/>
          <a:stretch>
            <a:fillRect/>
          </a:stretch>
        </p:blipFill>
        <p:spPr>
          <a:xfrm>
            <a:off x="2733675" y="1547812"/>
            <a:ext cx="6724650" cy="3762375"/>
          </a:xfrm>
          <a:prstGeom prst="rect">
            <a:avLst/>
          </a:prstGeom>
        </p:spPr>
      </p:pic>
    </p:spTree>
    <p:extLst>
      <p:ext uri="{BB962C8B-B14F-4D97-AF65-F5344CB8AC3E}">
        <p14:creationId xmlns:p14="http://schemas.microsoft.com/office/powerpoint/2010/main" val="588340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26583"/>
            <a:ext cx="12191981" cy="6857990"/>
          </a:xfrm>
          <a:prstGeom prst="rect">
            <a:avLst/>
          </a:prstGeom>
        </p:spPr>
      </p:pic>
    </p:spTree>
    <p:extLst>
      <p:ext uri="{BB962C8B-B14F-4D97-AF65-F5344CB8AC3E}">
        <p14:creationId xmlns:p14="http://schemas.microsoft.com/office/powerpoint/2010/main" val="2842894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26583"/>
            <a:ext cx="12191981" cy="6857990"/>
          </a:xfrm>
          <a:prstGeom prst="rect">
            <a:avLst/>
          </a:prstGeom>
        </p:spPr>
      </p:pic>
      <p:sp>
        <p:nvSpPr>
          <p:cNvPr id="5" name="Subtitle 4">
            <a:extLst>
              <a:ext uri="{FF2B5EF4-FFF2-40B4-BE49-F238E27FC236}">
                <a16:creationId xmlns:a16="http://schemas.microsoft.com/office/drawing/2014/main" id="{850F6BD7-138D-7E68-A358-C967ECA181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1161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14730A-CBBE-4966-835C-5DC3C349FC12}"/>
              </a:ext>
            </a:extLst>
          </p:cNvPr>
          <p:cNvPicPr>
            <a:picLocks noChangeAspect="1"/>
          </p:cNvPicPr>
          <p:nvPr/>
        </p:nvPicPr>
        <p:blipFill rotWithShape="1">
          <a:blip r:embed="rId2">
            <a:alphaModFix amt="50000"/>
          </a:blip>
          <a:srcRect l="445"/>
          <a:stretch/>
        </p:blipFill>
        <p:spPr>
          <a:xfrm>
            <a:off x="20" y="1"/>
            <a:ext cx="12191980" cy="6857999"/>
          </a:xfrm>
          <a:prstGeom prst="rect">
            <a:avLst/>
          </a:prstGeom>
        </p:spPr>
      </p:pic>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a:xfrm>
            <a:off x="1524000" y="1122362"/>
            <a:ext cx="9144000" cy="2900518"/>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020196520"/>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a:xfrm>
            <a:off x="640080" y="640080"/>
            <a:ext cx="6894575" cy="3566160"/>
          </a:xfrm>
        </p:spPr>
        <p:txBody>
          <a:bodyPr>
            <a:normAutofit/>
          </a:bodyPr>
          <a:lstStyle/>
          <a:p>
            <a:pPr algn="l"/>
            <a:endParaRPr lang="en-US" sz="6600"/>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a:xfrm>
            <a:off x="640080" y="4636008"/>
            <a:ext cx="6894576" cy="1572768"/>
          </a:xfrm>
        </p:spPr>
        <p:txBody>
          <a:bodyPr>
            <a:normAutofit/>
          </a:bodyPr>
          <a:lstStyle/>
          <a:p>
            <a:pPr algn="l"/>
            <a:endParaRPr lang="en-US"/>
          </a:p>
        </p:txBody>
      </p:sp>
      <p:sp>
        <p:nvSpPr>
          <p:cNvPr id="11"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BAE3AA-588D-95E2-5D05-0646E8838FD6}"/>
              </a:ext>
            </a:extLst>
          </p:cNvPr>
          <p:cNvPicPr>
            <a:picLocks noChangeAspect="1"/>
          </p:cNvPicPr>
          <p:nvPr/>
        </p:nvPicPr>
        <p:blipFill rotWithShape="1">
          <a:blip r:embed="rId2"/>
          <a:srcRect l="30160" r="28183"/>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2971613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EA68-4125-3FB2-9432-386401585CA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194B98-D314-1669-3E14-4E2D68C1C6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527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172358"/>
            <a:ext cx="12191981" cy="7030357"/>
          </a:xfrm>
          <a:prstGeom prst="rect">
            <a:avLst/>
          </a:prstGeom>
        </p:spPr>
      </p:pic>
      <p:sp>
        <p:nvSpPr>
          <p:cNvPr id="2" name="Title 1">
            <a:extLst>
              <a:ext uri="{FF2B5EF4-FFF2-40B4-BE49-F238E27FC236}">
                <a16:creationId xmlns:a16="http://schemas.microsoft.com/office/drawing/2014/main" id="{11135CBA-DED1-EA97-3774-E910D172A44A}"/>
              </a:ext>
            </a:extLst>
          </p:cNvPr>
          <p:cNvSpPr>
            <a:spLocks noGrp="1"/>
          </p:cNvSpPr>
          <p:nvPr>
            <p:ph type="ctrTitle"/>
          </p:nvPr>
        </p:nvSpPr>
        <p:spPr>
          <a:xfrm>
            <a:off x="0" y="0"/>
            <a:ext cx="5060515" cy="5664689"/>
          </a:xfrm>
        </p:spPr>
        <p:txBody>
          <a:bodyPr>
            <a:noAutofit/>
          </a:bodyPr>
          <a:lstStyle/>
          <a:p>
            <a:pPr algn="ctr"/>
            <a:r>
              <a:rPr lang="en-US" sz="6400" b="1" dirty="0">
                <a:ln w="19050">
                  <a:solidFill>
                    <a:srgbClr val="002060"/>
                  </a:solidFill>
                </a:ln>
                <a:latin typeface="Google sans"/>
              </a:rPr>
              <a:t>THE IMPACT </a:t>
            </a:r>
            <a:br>
              <a:rPr lang="en-US" sz="6400" b="1" dirty="0">
                <a:ln w="19050">
                  <a:solidFill>
                    <a:srgbClr val="002060"/>
                  </a:solidFill>
                </a:ln>
                <a:latin typeface="Google sans"/>
              </a:rPr>
            </a:br>
            <a:r>
              <a:rPr lang="en-US" sz="6400" b="1" dirty="0">
                <a:ln w="19050">
                  <a:solidFill>
                    <a:srgbClr val="002060"/>
                  </a:solidFill>
                </a:ln>
                <a:latin typeface="Google sans"/>
              </a:rPr>
              <a:t>on FISH HABITAT </a:t>
            </a:r>
            <a:br>
              <a:rPr lang="en-US" sz="6400" b="1" dirty="0">
                <a:ln w="19050">
                  <a:solidFill>
                    <a:srgbClr val="002060"/>
                  </a:solidFill>
                </a:ln>
                <a:latin typeface="Google sans"/>
              </a:rPr>
            </a:br>
            <a:r>
              <a:rPr lang="en-US" sz="6400" b="1" dirty="0">
                <a:ln w="19050">
                  <a:solidFill>
                    <a:srgbClr val="002060"/>
                  </a:solidFill>
                </a:ln>
                <a:latin typeface="Google sans"/>
              </a:rPr>
              <a:t>is the  </a:t>
            </a:r>
            <a:br>
              <a:rPr lang="en-US" sz="6400" b="1" dirty="0">
                <a:ln w="19050">
                  <a:solidFill>
                    <a:srgbClr val="002060"/>
                  </a:solidFill>
                </a:ln>
                <a:latin typeface="Google sans"/>
              </a:rPr>
            </a:br>
            <a:r>
              <a:rPr lang="en-US" sz="6400" b="1" dirty="0">
                <a:ln w="19050">
                  <a:solidFill>
                    <a:srgbClr val="002060"/>
                  </a:solidFill>
                </a:ln>
                <a:latin typeface="Google sans"/>
              </a:rPr>
              <a:t>NUMBER ONE concern</a:t>
            </a:r>
            <a:endParaRPr lang="en-US" sz="6400" b="1" dirty="0">
              <a:ln w="19050">
                <a:solidFill>
                  <a:schemeClr val="bg1"/>
                </a:solidFill>
              </a:ln>
              <a:latin typeface="Google sans"/>
            </a:endParaRPr>
          </a:p>
        </p:txBody>
      </p:sp>
      <p:pic>
        <p:nvPicPr>
          <p:cNvPr id="5" name="Picture 4" descr="How California's juvenile salmon are migrating to the sea - in trucks | Environment | The Guardian">
            <a:extLst>
              <a:ext uri="{FF2B5EF4-FFF2-40B4-BE49-F238E27FC236}">
                <a16:creationId xmlns:a16="http://schemas.microsoft.com/office/drawing/2014/main" id="{000A484B-A564-BB05-01BC-FDA40699B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758" y="502909"/>
            <a:ext cx="6864979" cy="5161780"/>
          </a:xfrm>
          <a:prstGeom prst="rect">
            <a:avLst/>
          </a:prstGeom>
          <a:solidFill>
            <a:srgbClr val="FFFFFF">
              <a:shade val="85000"/>
            </a:srgbClr>
          </a:solidFill>
          <a:ln w="130175"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5711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26583"/>
            <a:ext cx="12191981" cy="6857990"/>
          </a:xfrm>
          <a:prstGeom prst="rect">
            <a:avLst/>
          </a:prstGeom>
        </p:spPr>
      </p:pic>
      <p:sp>
        <p:nvSpPr>
          <p:cNvPr id="6" name="TextBox 5">
            <a:extLst>
              <a:ext uri="{FF2B5EF4-FFF2-40B4-BE49-F238E27FC236}">
                <a16:creationId xmlns:a16="http://schemas.microsoft.com/office/drawing/2014/main" id="{AFFA544B-D699-AE56-D7F8-CB6607EACBCD}"/>
              </a:ext>
            </a:extLst>
          </p:cNvPr>
          <p:cNvSpPr txBox="1"/>
          <p:nvPr/>
        </p:nvSpPr>
        <p:spPr>
          <a:xfrm>
            <a:off x="1298521" y="1353058"/>
            <a:ext cx="9594937" cy="3785652"/>
          </a:xfrm>
          <a:prstGeom prst="rect">
            <a:avLst/>
          </a:prstGeom>
          <a:solidFill>
            <a:schemeClr val="bg1"/>
          </a:solidFill>
        </p:spPr>
        <p:txBody>
          <a:bodyPr wrap="square" rtlCol="0">
            <a:spAutoFit/>
          </a:bodyPr>
          <a:lstStyle/>
          <a:p>
            <a:pPr algn="ctr"/>
            <a:r>
              <a:rPr lang="en-US" sz="4800" i="1" dirty="0">
                <a:latin typeface="Google sans"/>
              </a:rPr>
              <a:t>“Lower Granite Dam’s retrofitted fish passage technology…and… counting fish returns…It’s no wonder Lower Granite Dam has hit 98% fish passage.”</a:t>
            </a:r>
          </a:p>
        </p:txBody>
      </p:sp>
    </p:spTree>
    <p:extLst>
      <p:ext uri="{BB962C8B-B14F-4D97-AF65-F5344CB8AC3E}">
        <p14:creationId xmlns:p14="http://schemas.microsoft.com/office/powerpoint/2010/main" val="15003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AF5CFDC2-57D1-9B49-3213-833E39C2D4E9}"/>
              </a:ext>
            </a:extLst>
          </p:cNvPr>
          <p:cNvPicPr>
            <a:picLocks noChangeAspect="1"/>
          </p:cNvPicPr>
          <p:nvPr/>
        </p:nvPicPr>
        <p:blipFill rotWithShape="1">
          <a:blip r:embed="rId3"/>
          <a:srcRect t="14644" b="1086"/>
          <a:stretch/>
        </p:blipFill>
        <p:spPr>
          <a:xfrm>
            <a:off x="0" y="-26583"/>
            <a:ext cx="12191981" cy="6857990"/>
          </a:xfrm>
          <a:prstGeom prst="rect">
            <a:avLst/>
          </a:prstGeom>
        </p:spPr>
      </p:pic>
      <p:sp>
        <p:nvSpPr>
          <p:cNvPr id="3" name="Subtitle 2">
            <a:extLst>
              <a:ext uri="{FF2B5EF4-FFF2-40B4-BE49-F238E27FC236}">
                <a16:creationId xmlns:a16="http://schemas.microsoft.com/office/drawing/2014/main" id="{D111AA96-C451-CE51-4C90-F6DF7AB4C660}"/>
              </a:ext>
            </a:extLst>
          </p:cNvPr>
          <p:cNvSpPr>
            <a:spLocks noGrp="1"/>
          </p:cNvSpPr>
          <p:nvPr>
            <p:ph type="subTitle" idx="1"/>
          </p:nvPr>
        </p:nvSpPr>
        <p:spPr>
          <a:xfrm>
            <a:off x="258861" y="687336"/>
            <a:ext cx="11674258" cy="2906462"/>
          </a:xfrm>
          <a:solidFill>
            <a:schemeClr val="bg1"/>
          </a:solidFill>
        </p:spPr>
        <p:txBody>
          <a:bodyPr anchor="t">
            <a:noAutofit/>
          </a:bodyPr>
          <a:lstStyle/>
          <a:p>
            <a:pPr algn="ctr"/>
            <a:r>
              <a:rPr lang="en-US" sz="4600" b="1" i="0" dirty="0">
                <a:solidFill>
                  <a:schemeClr val="tx1"/>
                </a:solidFill>
                <a:effectLst/>
                <a:latin typeface="adobe-garamond-pro"/>
              </a:rPr>
              <a:t>Delving into the dams</a:t>
            </a:r>
          </a:p>
          <a:p>
            <a:pPr algn="ctr"/>
            <a:r>
              <a:rPr lang="en-US" sz="4400" b="1" cap="none" dirty="0">
                <a:solidFill>
                  <a:schemeClr val="tx1"/>
                </a:solidFill>
                <a:latin typeface="adobe-garamond-pro"/>
              </a:rPr>
              <a:t>Federal legislative tour shows staffers how critical lower Snake River dams are to the region</a:t>
            </a:r>
            <a:endParaRPr lang="en-US" sz="4800" b="1" i="0" cap="none" dirty="0">
              <a:solidFill>
                <a:schemeClr val="tx1"/>
              </a:solidFill>
              <a:effectLst/>
              <a:latin typeface="Open Sans" panose="020B0606030504020204" pitchFamily="34" charset="0"/>
            </a:endParaRPr>
          </a:p>
          <a:p>
            <a:pPr algn="ctr"/>
            <a:r>
              <a:rPr lang="en-US" sz="5400" cap="none" dirty="0">
                <a:ln w="28575">
                  <a:noFill/>
                </a:ln>
                <a:solidFill>
                  <a:schemeClr val="tx1"/>
                </a:solidFill>
                <a:latin typeface="Google sans"/>
              </a:rPr>
              <a:t>October 2023 issue of </a:t>
            </a:r>
            <a:r>
              <a:rPr lang="en-US" sz="5400" i="1" cap="none" dirty="0">
                <a:ln w="28575">
                  <a:noFill/>
                </a:ln>
                <a:solidFill>
                  <a:schemeClr val="tx1"/>
                </a:solidFill>
                <a:latin typeface="Google sans"/>
              </a:rPr>
              <a:t>Wheat Life</a:t>
            </a:r>
          </a:p>
        </p:txBody>
      </p:sp>
      <p:sp>
        <p:nvSpPr>
          <p:cNvPr id="6" name="TextBox 5">
            <a:extLst>
              <a:ext uri="{FF2B5EF4-FFF2-40B4-BE49-F238E27FC236}">
                <a16:creationId xmlns:a16="http://schemas.microsoft.com/office/drawing/2014/main" id="{AFFA544B-D699-AE56-D7F8-CB6607EACBCD}"/>
              </a:ext>
            </a:extLst>
          </p:cNvPr>
          <p:cNvSpPr txBox="1"/>
          <p:nvPr/>
        </p:nvSpPr>
        <p:spPr>
          <a:xfrm>
            <a:off x="298605" y="4717433"/>
            <a:ext cx="11330609" cy="1446550"/>
          </a:xfrm>
          <a:prstGeom prst="rect">
            <a:avLst/>
          </a:prstGeom>
          <a:solidFill>
            <a:schemeClr val="bg1"/>
          </a:solidFill>
        </p:spPr>
        <p:txBody>
          <a:bodyPr wrap="square" rtlCol="0">
            <a:spAutoFit/>
          </a:bodyPr>
          <a:lstStyle/>
          <a:p>
            <a:pPr algn="ctr"/>
            <a:r>
              <a:rPr lang="en-US" sz="4400" dirty="0">
                <a:latin typeface="Google sans"/>
              </a:rPr>
              <a:t>Lower Snake River Dam System Educational Tour August 23, 2023</a:t>
            </a:r>
          </a:p>
        </p:txBody>
      </p:sp>
    </p:spTree>
    <p:extLst>
      <p:ext uri="{BB962C8B-B14F-4D97-AF65-F5344CB8AC3E}">
        <p14:creationId xmlns:p14="http://schemas.microsoft.com/office/powerpoint/2010/main" val="42406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71B28D-5B22-1A4D-8849-6B5DC582659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6922B9-E263-2150-8E30-749188128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3F599382-D976-C4D7-ACB8-AD02B539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962A4B7-1A83-5CD0-C8FC-44DC04FFD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B587233B-8EE4-E21B-C2F8-44688E058D39}"/>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051BB387-255C-6C22-B0DA-CC99CE750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F622B884-F49F-E872-5B59-64BA588797D2}"/>
              </a:ext>
            </a:extLst>
          </p:cNvPr>
          <p:cNvSpPr txBox="1"/>
          <p:nvPr/>
        </p:nvSpPr>
        <p:spPr>
          <a:xfrm>
            <a:off x="1487569" y="859702"/>
            <a:ext cx="8740966" cy="1736646"/>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latin typeface="Calibri" panose="020F0502020204030204" pitchFamily="34" charset="0"/>
                <a:ea typeface="Calibri" panose="020F0502020204030204" pitchFamily="34" charset="0"/>
                <a:cs typeface="Calibri" panose="020F0502020204030204" pitchFamily="34" charset="0"/>
              </a:rPr>
              <a:t>Memorandum of Understanding</a:t>
            </a:r>
          </a:p>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Signed 12/14/23 </a:t>
            </a:r>
          </a:p>
        </p:txBody>
      </p:sp>
      <p:sp>
        <p:nvSpPr>
          <p:cNvPr id="3" name="TextBox 2">
            <a:extLst>
              <a:ext uri="{FF2B5EF4-FFF2-40B4-BE49-F238E27FC236}">
                <a16:creationId xmlns:a16="http://schemas.microsoft.com/office/drawing/2014/main" id="{8B5EFDA0-072B-5F25-7AA2-A161E4A26CB9}"/>
              </a:ext>
            </a:extLst>
          </p:cNvPr>
          <p:cNvSpPr txBox="1"/>
          <p:nvPr/>
        </p:nvSpPr>
        <p:spPr>
          <a:xfrm>
            <a:off x="687421" y="2973502"/>
            <a:ext cx="10817157" cy="3507343"/>
          </a:xfrm>
          <a:prstGeom prst="roundRect">
            <a:avLst/>
          </a:prstGeom>
          <a:solidFill>
            <a:schemeClr val="accent1">
              <a:lumMod val="60000"/>
              <a:lumOff val="40000"/>
            </a:schemeClr>
          </a:solidFill>
        </p:spPr>
        <p:txBody>
          <a:bodyPr wrap="square" rtlCol="0">
            <a:spAutoFit/>
          </a:bodyPr>
          <a:lstStyle/>
          <a:p>
            <a:pPr algn="ctr"/>
            <a:r>
              <a:rPr lang="en-US" sz="4000" b="1" dirty="0"/>
              <a:t>19 pages in response to CBRI proposal signed by</a:t>
            </a:r>
          </a:p>
          <a:p>
            <a:pPr algn="ctr"/>
            <a:r>
              <a:rPr lang="en-US" sz="4000" b="1" dirty="0"/>
              <a:t>4 tribal leaders </a:t>
            </a:r>
          </a:p>
          <a:p>
            <a:pPr algn="ctr"/>
            <a:r>
              <a:rPr lang="en-US" sz="4000" b="1" dirty="0"/>
              <a:t>Oregon and Washington state representatives </a:t>
            </a:r>
          </a:p>
          <a:p>
            <a:pPr algn="ctr"/>
            <a:r>
              <a:rPr lang="en-US" sz="4000" b="1" dirty="0"/>
              <a:t>9 conservation group representatives </a:t>
            </a:r>
          </a:p>
          <a:p>
            <a:pPr algn="ctr"/>
            <a:r>
              <a:rPr lang="en-US" sz="4000" b="1" dirty="0"/>
              <a:t>5 Federal representatives </a:t>
            </a:r>
          </a:p>
        </p:txBody>
      </p:sp>
    </p:spTree>
    <p:extLst>
      <p:ext uri="{BB962C8B-B14F-4D97-AF65-F5344CB8AC3E}">
        <p14:creationId xmlns:p14="http://schemas.microsoft.com/office/powerpoint/2010/main" val="25329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E8D98D55-C7BB-1469-2AD0-68E18245ADF6}"/>
              </a:ext>
            </a:extLst>
          </p:cNvPr>
          <p:cNvPicPr>
            <a:picLocks noChangeAspect="1"/>
          </p:cNvPicPr>
          <p:nvPr/>
        </p:nvPicPr>
        <p:blipFill rotWithShape="1">
          <a:blip r:embed="rId2"/>
          <a:srcRect r="6729"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6" name="Freeform: Shape 15">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FECFEFD-0C82-81A3-F53C-0CC786D298B3}"/>
              </a:ext>
            </a:extLst>
          </p:cNvPr>
          <p:cNvSpPr txBox="1"/>
          <p:nvPr/>
        </p:nvSpPr>
        <p:spPr>
          <a:xfrm>
            <a:off x="1414245" y="398180"/>
            <a:ext cx="9363510" cy="1736646"/>
          </a:xfrm>
          <a:prstGeom prst="roundRect">
            <a:avLst/>
          </a:prstGeom>
          <a:solidFill>
            <a:schemeClr val="accent1">
              <a:lumMod val="60000"/>
              <a:lumOff val="40000"/>
            </a:schemeClr>
          </a:solidFill>
        </p:spPr>
        <p:txBody>
          <a:bodyPr wrap="none" rtlCol="0">
            <a:spAutoFit/>
          </a:bodyPr>
          <a:lstStyle/>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CBRI OBJECTIVES </a:t>
            </a:r>
          </a:p>
          <a:p>
            <a:pPr algn="ctr"/>
            <a:r>
              <a:rPr lang="en-US" sz="4800" b="1" kern="100" spc="40" dirty="0">
                <a:ln>
                  <a:solidFill>
                    <a:srgbClr val="002060"/>
                  </a:solidFill>
                </a:ln>
                <a:effectLst/>
                <a:latin typeface="Calibri" panose="020F0502020204030204" pitchFamily="34" charset="0"/>
                <a:ea typeface="Calibri" panose="020F0502020204030204" pitchFamily="34" charset="0"/>
                <a:cs typeface="Calibri" panose="020F0502020204030204" pitchFamily="34" charset="0"/>
              </a:rPr>
              <a:t>of PROPOSAL by the Six Sovereigns</a:t>
            </a:r>
          </a:p>
        </p:txBody>
      </p:sp>
      <p:sp>
        <p:nvSpPr>
          <p:cNvPr id="3" name="TextBox 2">
            <a:extLst>
              <a:ext uri="{FF2B5EF4-FFF2-40B4-BE49-F238E27FC236}">
                <a16:creationId xmlns:a16="http://schemas.microsoft.com/office/drawing/2014/main" id="{F914189B-F956-68A2-7B37-475118814423}"/>
              </a:ext>
            </a:extLst>
          </p:cNvPr>
          <p:cNvSpPr txBox="1"/>
          <p:nvPr/>
        </p:nvSpPr>
        <p:spPr>
          <a:xfrm>
            <a:off x="717423" y="2543854"/>
            <a:ext cx="10936097" cy="3915966"/>
          </a:xfrm>
          <a:prstGeom prst="roundRect">
            <a:avLst/>
          </a:prstGeom>
          <a:solidFill>
            <a:schemeClr val="accent1">
              <a:lumMod val="60000"/>
              <a:lumOff val="40000"/>
            </a:schemeClr>
          </a:solidFill>
        </p:spPr>
        <p:txBody>
          <a:bodyPr wrap="square" rtlCol="0">
            <a:spAutoFit/>
          </a:bodyPr>
          <a:lstStyle/>
          <a:p>
            <a:r>
              <a:rPr lang="en-US" sz="3200" dirty="0"/>
              <a:t>“Objective 1: </a:t>
            </a:r>
            <a:r>
              <a:rPr lang="en-US" sz="3200" dirty="0">
                <a:highlight>
                  <a:srgbClr val="00FFFF"/>
                </a:highlight>
              </a:rPr>
              <a:t>“Develop and advance an urgent, comprehensive strategy to (a) restore salmon and steelhead to “healthy and abundant levels” </a:t>
            </a:r>
            <a:r>
              <a:rPr lang="en-US" sz="3200" dirty="0"/>
              <a:t>consistent with NOAA’s Columbia Basin Partnership Task Force (CBP) and Rebuilding reports; and (b) </a:t>
            </a:r>
            <a:r>
              <a:rPr lang="en-US" sz="3200" dirty="0">
                <a:highlight>
                  <a:srgbClr val="00FFFF"/>
                </a:highlight>
              </a:rPr>
              <a:t>complete the actions and investments necessary to secure continuity of services associated with Lower Snake River (LSR) restoration prior to LSR dam breaching.”</a:t>
            </a:r>
            <a:endParaRPr lang="en-US" sz="3200" b="1" dirty="0">
              <a:highlight>
                <a:srgbClr val="00FFFF"/>
              </a:highlight>
            </a:endParaRPr>
          </a:p>
        </p:txBody>
      </p:sp>
    </p:spTree>
    <p:extLst>
      <p:ext uri="{BB962C8B-B14F-4D97-AF65-F5344CB8AC3E}">
        <p14:creationId xmlns:p14="http://schemas.microsoft.com/office/powerpoint/2010/main" val="379230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3957</TotalTime>
  <Words>2465</Words>
  <Application>Microsoft Office PowerPoint</Application>
  <PresentationFormat>Widescreen</PresentationFormat>
  <Paragraphs>257</Paragraphs>
  <Slides>79</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Meiryo</vt:lpstr>
      <vt:lpstr>adobe-garamond-pro</vt:lpstr>
      <vt:lpstr>Arial</vt:lpstr>
      <vt:lpstr>Calibri</vt:lpstr>
      <vt:lpstr>Calibri Light</vt:lpstr>
      <vt:lpstr>Google sans</vt:lpstr>
      <vt:lpstr>Google sans</vt:lpstr>
      <vt:lpstr>Open Sans</vt:lpstr>
      <vt:lpstr>Poppins</vt:lpstr>
      <vt:lpstr>Titillium Web</vt:lpstr>
      <vt:lpstr>Office Theme</vt:lpstr>
      <vt:lpstr>PowerPoint Presentation</vt:lpstr>
      <vt:lpstr>Disclaimer:  Nothing I say today should be construed as in any way representative of opinions or policies of the Montana Public Service Commission</vt:lpstr>
      <vt:lpstr>WASHINGTON’S  LOWER SNAKE RIVER DAMS</vt:lpstr>
      <vt:lpstr>WASHINGTON’S  LOWER SNAKE RIVER DAMS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Highly Questionable Premise #2</vt:lpstr>
      <vt:lpstr>Clean, Green, renewable HYDROELECTRIC POWER  is our STRONG SUIT</vt:lpstr>
      <vt:lpstr>PowerPoint Presentation</vt:lpstr>
      <vt:lpstr>   </vt:lpstr>
      <vt:lpstr>PowerPoint Presentation</vt:lpstr>
      <vt:lpstr>PowerPoint Presentation</vt:lpstr>
      <vt:lpstr>2 0 2 2</vt:lpstr>
      <vt:lpstr>40 + years of using solar and wind power in California</vt:lpstr>
      <vt:lpstr>PowerPoint Presentation</vt:lpstr>
      <vt:lpstr>   IMPACT of these dams  on FISH HABITAT  is a LEGITIMATE  USE of hundreds of MILLIONS MORE TAXPAYER DOLLARS </vt:lpstr>
      <vt:lpstr>By 2008, BPA put in $900 million into  fish habitat restoration</vt:lpstr>
      <vt:lpstr>PowerPoint Presentation</vt:lpstr>
      <vt:lpstr>PowerPoint Presentation</vt:lpstr>
      <vt:lpstr>PowerPoint Presentation</vt:lpstr>
      <vt:lpstr>Oregon State University Study 7/2023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WASHINGTON’S LOWER SNAKE RIVER DAMS in the news LATELY POSSIBLE CLOSURE for the sake of fish</vt:lpstr>
      <vt:lpstr>PowerPoint Presentation</vt:lpstr>
      <vt:lpstr>PowerPoint Presentation</vt:lpstr>
      <vt:lpstr>PowerPoint Presentation</vt:lpstr>
      <vt:lpstr>PowerPoint Presentation</vt:lpstr>
      <vt:lpstr>PowerPoint Presentation</vt:lpstr>
      <vt:lpstr>Transmission for 150 GW in some phase of study; </vt:lpstr>
      <vt:lpstr>E-grid projects Generation Interconnection Reform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IMPACT  on FISH HABITAT  is the   NUMBER ONE concern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Bukacek</dc:creator>
  <cp:lastModifiedBy>Annie Bukacek</cp:lastModifiedBy>
  <cp:revision>19</cp:revision>
  <dcterms:created xsi:type="dcterms:W3CDTF">2024-01-17T05:07:55Z</dcterms:created>
  <dcterms:modified xsi:type="dcterms:W3CDTF">2024-03-22T14:15:52Z</dcterms:modified>
</cp:coreProperties>
</file>