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64" r:id="rId4"/>
    <p:sldId id="258" r:id="rId5"/>
    <p:sldId id="265" r:id="rId6"/>
    <p:sldId id="259" r:id="rId7"/>
    <p:sldId id="266"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323" autoAdjust="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DEEF1D-AEE7-4288-9364-3D368B24B06F}"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230DF-A43A-4F48-B39E-F499A331208C}" type="slidenum">
              <a:rPr lang="en-US" smtClean="0"/>
              <a:t>‹#›</a:t>
            </a:fld>
            <a:endParaRPr lang="en-US"/>
          </a:p>
        </p:txBody>
      </p:sp>
    </p:spTree>
    <p:extLst>
      <p:ext uri="{BB962C8B-B14F-4D97-AF65-F5344CB8AC3E}">
        <p14:creationId xmlns:p14="http://schemas.microsoft.com/office/powerpoint/2010/main" val="2183702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 notes for slide</a:t>
            </a:r>
          </a:p>
        </p:txBody>
      </p:sp>
      <p:sp>
        <p:nvSpPr>
          <p:cNvPr id="4" name="Slide Number Placeholder 3"/>
          <p:cNvSpPr>
            <a:spLocks noGrp="1"/>
          </p:cNvSpPr>
          <p:nvPr>
            <p:ph type="sldNum" sz="quarter" idx="5"/>
          </p:nvPr>
        </p:nvSpPr>
        <p:spPr/>
        <p:txBody>
          <a:bodyPr/>
          <a:lstStyle/>
          <a:p>
            <a:fld id="{5C0230DF-A43A-4F48-B39E-F499A331208C}" type="slidenum">
              <a:rPr lang="en-US" smtClean="0"/>
              <a:t>2</a:t>
            </a:fld>
            <a:endParaRPr lang="en-US"/>
          </a:p>
        </p:txBody>
      </p:sp>
    </p:spTree>
    <p:extLst>
      <p:ext uri="{BB962C8B-B14F-4D97-AF65-F5344CB8AC3E}">
        <p14:creationId xmlns:p14="http://schemas.microsoft.com/office/powerpoint/2010/main" val="3837362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E8DE3-3548-3B53-3ED0-743855522A8E}"/>
              </a:ext>
            </a:extLst>
          </p:cNvPr>
          <p:cNvSpPr>
            <a:spLocks noGrp="1"/>
          </p:cNvSpPr>
          <p:nvPr>
            <p:ph type="ctrTitle"/>
          </p:nvPr>
        </p:nvSpPr>
        <p:spPr/>
        <p:txBody>
          <a:bodyPr/>
          <a:lstStyle/>
          <a:p>
            <a:pPr algn="ctr"/>
            <a:r>
              <a:rPr lang="en-US" b="1" dirty="0"/>
              <a:t>ISLAM:</a:t>
            </a:r>
            <a:br>
              <a:rPr lang="en-US" b="1" dirty="0"/>
            </a:br>
            <a:r>
              <a:rPr lang="en-US" b="1" dirty="0"/>
              <a:t>Gaining power and momentum in the US</a:t>
            </a:r>
          </a:p>
        </p:txBody>
      </p:sp>
      <p:sp>
        <p:nvSpPr>
          <p:cNvPr id="3" name="Subtitle 2">
            <a:extLst>
              <a:ext uri="{FF2B5EF4-FFF2-40B4-BE49-F238E27FC236}">
                <a16:creationId xmlns:a16="http://schemas.microsoft.com/office/drawing/2014/main" id="{492A4B0D-82EF-61FE-635E-750B76E8BCC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66844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F4C8E-7AA7-9BC6-F2B0-4E960CB7A318}"/>
              </a:ext>
            </a:extLst>
          </p:cNvPr>
          <p:cNvSpPr>
            <a:spLocks noGrp="1"/>
          </p:cNvSpPr>
          <p:nvPr>
            <p:ph type="title"/>
          </p:nvPr>
        </p:nvSpPr>
        <p:spPr>
          <a:xfrm>
            <a:off x="677334" y="609599"/>
            <a:ext cx="8596668" cy="1550989"/>
          </a:xfrm>
        </p:spPr>
        <p:txBody>
          <a:bodyPr>
            <a:normAutofit fontScale="90000"/>
          </a:bodyPr>
          <a:lstStyle/>
          <a:p>
            <a:r>
              <a:rPr lang="en-US" b="1" dirty="0"/>
              <a:t>2022 midterms saw the highest number of Muslim Americans elected to offices at every level of government:  82 in 25 states</a:t>
            </a:r>
          </a:p>
        </p:txBody>
      </p:sp>
      <p:sp>
        <p:nvSpPr>
          <p:cNvPr id="3" name="Content Placeholder 2">
            <a:extLst>
              <a:ext uri="{FF2B5EF4-FFF2-40B4-BE49-F238E27FC236}">
                <a16:creationId xmlns:a16="http://schemas.microsoft.com/office/drawing/2014/main" id="{355BEEBE-583E-0DD0-9242-01A2ACBF9F32}"/>
              </a:ext>
            </a:extLst>
          </p:cNvPr>
          <p:cNvSpPr>
            <a:spLocks noGrp="1"/>
          </p:cNvSpPr>
          <p:nvPr>
            <p:ph idx="1"/>
          </p:nvPr>
        </p:nvSpPr>
        <p:spPr>
          <a:xfrm>
            <a:off x="544812" y="2650919"/>
            <a:ext cx="8596668" cy="3880773"/>
          </a:xfrm>
        </p:spPr>
        <p:txBody>
          <a:bodyPr>
            <a:normAutofit/>
          </a:bodyPr>
          <a:lstStyle/>
          <a:p>
            <a:r>
              <a:rPr lang="en-US" sz="2800" dirty="0">
                <a:solidFill>
                  <a:schemeClr val="accent1">
                    <a:lumMod val="75000"/>
                  </a:schemeClr>
                </a:solidFill>
              </a:rPr>
              <a:t>The executive director of CAIR said, “The historic string of victories is a testament to our community’s on-going rise in American politics.  We are witnessing the next step in the American Muslim community’s political transformation from marginalized voices that were side-lined or worse to decision-makers.”</a:t>
            </a:r>
          </a:p>
        </p:txBody>
      </p:sp>
    </p:spTree>
    <p:extLst>
      <p:ext uri="{BB962C8B-B14F-4D97-AF65-F5344CB8AC3E}">
        <p14:creationId xmlns:p14="http://schemas.microsoft.com/office/powerpoint/2010/main" val="190186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886D-B576-C713-7AAF-F720C0B24664}"/>
              </a:ext>
            </a:extLst>
          </p:cNvPr>
          <p:cNvSpPr>
            <a:spLocks noGrp="1"/>
          </p:cNvSpPr>
          <p:nvPr>
            <p:ph type="title"/>
          </p:nvPr>
        </p:nvSpPr>
        <p:spPr>
          <a:xfrm>
            <a:off x="677334" y="278296"/>
            <a:ext cx="8596668" cy="556591"/>
          </a:xfrm>
        </p:spPr>
        <p:txBody>
          <a:bodyPr>
            <a:noAutofit/>
          </a:bodyPr>
          <a:lstStyle/>
          <a:p>
            <a:pPr algn="ctr"/>
            <a:r>
              <a:rPr lang="en-US" sz="3200" b="1" dirty="0">
                <a:solidFill>
                  <a:schemeClr val="accent2">
                    <a:lumMod val="75000"/>
                  </a:schemeClr>
                </a:solidFill>
              </a:rPr>
              <a:t>Important Definitions</a:t>
            </a:r>
          </a:p>
        </p:txBody>
      </p:sp>
      <p:sp>
        <p:nvSpPr>
          <p:cNvPr id="3" name="Content Placeholder 2">
            <a:extLst>
              <a:ext uri="{FF2B5EF4-FFF2-40B4-BE49-F238E27FC236}">
                <a16:creationId xmlns:a16="http://schemas.microsoft.com/office/drawing/2014/main" id="{7BE79BC9-0260-5A32-2B17-1A589B698D6E}"/>
              </a:ext>
            </a:extLst>
          </p:cNvPr>
          <p:cNvSpPr>
            <a:spLocks noGrp="1"/>
          </p:cNvSpPr>
          <p:nvPr>
            <p:ph idx="1"/>
          </p:nvPr>
        </p:nvSpPr>
        <p:spPr>
          <a:xfrm>
            <a:off x="677334" y="993913"/>
            <a:ext cx="8596668" cy="5864087"/>
          </a:xfrm>
        </p:spPr>
        <p:txBody>
          <a:bodyPr>
            <a:normAutofit/>
          </a:bodyPr>
          <a:lstStyle/>
          <a:p>
            <a:r>
              <a:rPr lang="en-US" sz="2800" dirty="0">
                <a:solidFill>
                  <a:schemeClr val="accent1">
                    <a:lumMod val="75000"/>
                  </a:schemeClr>
                </a:solidFill>
              </a:rPr>
              <a:t>ISLAM: an Arabic word meaning “submission”; </a:t>
            </a:r>
            <a:r>
              <a:rPr lang="en-US" sz="2800" b="0" i="0" dirty="0">
                <a:solidFill>
                  <a:schemeClr val="accent1">
                    <a:lumMod val="75000"/>
                  </a:schemeClr>
                </a:solidFill>
                <a:effectLst/>
                <a:latin typeface="Roboto" panose="02000000000000000000" pitchFamily="2" charset="0"/>
              </a:rPr>
              <a:t>Islam is an Abrahamic monotheistic religion centered on the Quran and the teachings of Muhammad, the religion's founder.</a:t>
            </a:r>
          </a:p>
          <a:p>
            <a:r>
              <a:rPr lang="en-US" sz="2800" dirty="0">
                <a:solidFill>
                  <a:schemeClr val="accent1">
                    <a:lumMod val="75000"/>
                  </a:schemeClr>
                </a:solidFill>
                <a:latin typeface="Roboto" panose="02000000000000000000" pitchFamily="2" charset="0"/>
              </a:rPr>
              <a:t>MUSLIM: a follower of the religion of Islam.</a:t>
            </a:r>
          </a:p>
          <a:p>
            <a:r>
              <a:rPr lang="en-US" sz="2800" dirty="0">
                <a:solidFill>
                  <a:schemeClr val="accent1">
                    <a:lumMod val="75000"/>
                  </a:schemeClr>
                </a:solidFill>
                <a:latin typeface="Roboto" panose="02000000000000000000" pitchFamily="2" charset="0"/>
              </a:rPr>
              <a:t>ISLAMISM: a word developed to differentiate between Islam, the religion, and Islamism, the political ideology dedicated to imposing a specific ideological interpretation of Islam within the context of the state or society.  Culminating in a global caliphate.</a:t>
            </a:r>
          </a:p>
          <a:p>
            <a:pPr marL="0" indent="0">
              <a:buNone/>
            </a:pPr>
            <a:r>
              <a:rPr lang="en-US" sz="2800" dirty="0">
                <a:solidFill>
                  <a:schemeClr val="accent1">
                    <a:lumMod val="75000"/>
                  </a:schemeClr>
                </a:solidFill>
                <a:latin typeface="Roboto" panose="02000000000000000000" pitchFamily="2" charset="0"/>
              </a:rPr>
              <a:t> </a:t>
            </a:r>
            <a:endParaRPr lang="en-US" sz="2800" dirty="0">
              <a:solidFill>
                <a:schemeClr val="accent1">
                  <a:lumMod val="75000"/>
                </a:schemeClr>
              </a:solidFill>
            </a:endParaRPr>
          </a:p>
        </p:txBody>
      </p:sp>
    </p:spTree>
    <p:extLst>
      <p:ext uri="{BB962C8B-B14F-4D97-AF65-F5344CB8AC3E}">
        <p14:creationId xmlns:p14="http://schemas.microsoft.com/office/powerpoint/2010/main" val="1568551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EE76-0CB9-966A-6986-2B0001ED1ADC}"/>
              </a:ext>
            </a:extLst>
          </p:cNvPr>
          <p:cNvSpPr>
            <a:spLocks noGrp="1"/>
          </p:cNvSpPr>
          <p:nvPr>
            <p:ph type="title"/>
          </p:nvPr>
        </p:nvSpPr>
        <p:spPr>
          <a:xfrm>
            <a:off x="677334" y="609600"/>
            <a:ext cx="8596668" cy="622852"/>
          </a:xfrm>
        </p:spPr>
        <p:txBody>
          <a:bodyPr>
            <a:normAutofit fontScale="90000"/>
          </a:bodyPr>
          <a:lstStyle/>
          <a:p>
            <a:pPr algn="ctr"/>
            <a:r>
              <a:rPr lang="en-US" b="1" dirty="0">
                <a:solidFill>
                  <a:schemeClr val="accent2">
                    <a:lumMod val="75000"/>
                  </a:schemeClr>
                </a:solidFill>
              </a:rPr>
              <a:t>Important Definitions</a:t>
            </a:r>
            <a:br>
              <a:rPr lang="en-US" sz="3200" dirty="0"/>
            </a:br>
            <a:endParaRPr lang="en-US" sz="3200" dirty="0"/>
          </a:p>
        </p:txBody>
      </p:sp>
      <p:sp>
        <p:nvSpPr>
          <p:cNvPr id="3" name="Content Placeholder 2">
            <a:extLst>
              <a:ext uri="{FF2B5EF4-FFF2-40B4-BE49-F238E27FC236}">
                <a16:creationId xmlns:a16="http://schemas.microsoft.com/office/drawing/2014/main" id="{AA65D63E-5E1B-231E-686E-7A9291772758}"/>
              </a:ext>
            </a:extLst>
          </p:cNvPr>
          <p:cNvSpPr>
            <a:spLocks noGrp="1"/>
          </p:cNvSpPr>
          <p:nvPr>
            <p:ph idx="1"/>
          </p:nvPr>
        </p:nvSpPr>
        <p:spPr>
          <a:xfrm>
            <a:off x="677334" y="1404731"/>
            <a:ext cx="8596668" cy="4636632"/>
          </a:xfrm>
        </p:spPr>
        <p:txBody>
          <a:bodyPr>
            <a:normAutofit/>
          </a:bodyPr>
          <a:lstStyle/>
          <a:p>
            <a:r>
              <a:rPr lang="en-US" sz="2800"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SHARIA: </a:t>
            </a:r>
            <a:r>
              <a:rPr lang="en-US" sz="2800" b="0" i="0" dirty="0">
                <a:solidFill>
                  <a:schemeClr val="accent2">
                    <a:lumMod val="75000"/>
                  </a:schemeClr>
                </a:solidFill>
                <a:effectLst/>
                <a:latin typeface="Roboto" panose="02000000000000000000" pitchFamily="2" charset="0"/>
              </a:rPr>
              <a:t>the Islamic legal system derived from the religious precepts of Islam, particularly the Quran and the Hadith. Sharia deals with all aspects of the life of Muslims, including crime, politics, and economics, as well as personal matters such as sex, hygiene, diet, prayer, everyday etiquette and fasting. In its strictest and most historically coherent definition, sharia is considered in Islam to be the infallible law of God.</a:t>
            </a:r>
            <a:endParaRPr lang="en-US" sz="2800"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71614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8F3A5-ED37-39CD-9CAB-EBD3FB56D3B9}"/>
              </a:ext>
            </a:extLst>
          </p:cNvPr>
          <p:cNvSpPr>
            <a:spLocks noGrp="1"/>
          </p:cNvSpPr>
          <p:nvPr>
            <p:ph type="title"/>
          </p:nvPr>
        </p:nvSpPr>
        <p:spPr>
          <a:xfrm>
            <a:off x="677334" y="225288"/>
            <a:ext cx="8596668" cy="768626"/>
          </a:xfrm>
        </p:spPr>
        <p:txBody>
          <a:bodyPr/>
          <a:lstStyle/>
          <a:p>
            <a:pPr algn="ctr"/>
            <a:r>
              <a:rPr lang="en-US" dirty="0">
                <a:solidFill>
                  <a:schemeClr val="accent1">
                    <a:lumMod val="75000"/>
                  </a:schemeClr>
                </a:solidFill>
              </a:rPr>
              <a:t>Important Definitions</a:t>
            </a:r>
          </a:p>
        </p:txBody>
      </p:sp>
      <p:sp>
        <p:nvSpPr>
          <p:cNvPr id="3" name="Content Placeholder 2">
            <a:extLst>
              <a:ext uri="{FF2B5EF4-FFF2-40B4-BE49-F238E27FC236}">
                <a16:creationId xmlns:a16="http://schemas.microsoft.com/office/drawing/2014/main" id="{DC8ED407-2360-19EB-F2BD-DAB2E32C8DF0}"/>
              </a:ext>
            </a:extLst>
          </p:cNvPr>
          <p:cNvSpPr>
            <a:spLocks noGrp="1"/>
          </p:cNvSpPr>
          <p:nvPr>
            <p:ph idx="1"/>
          </p:nvPr>
        </p:nvSpPr>
        <p:spPr>
          <a:xfrm>
            <a:off x="677334" y="1126436"/>
            <a:ext cx="8596668" cy="5731564"/>
          </a:xfrm>
        </p:spPr>
        <p:txBody>
          <a:bodyPr>
            <a:normAutofit lnSpcReduction="10000"/>
          </a:bodyPr>
          <a:lstStyle/>
          <a:p>
            <a:r>
              <a:rPr lang="en-US" sz="2800" dirty="0">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JIHAD: an Arabic word meaning “struggle” or “effort”; according to Reliance of the Traveler, the in-depth manual of Islamic Law, jihad means to “wage war against non-Muslims…to establish the religion of Islam.”</a:t>
            </a:r>
          </a:p>
          <a:p>
            <a:r>
              <a:rPr lang="en-US" sz="2800" dirty="0">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DAR AL-HARB: the world of the sword, the infidel and perpetual war. Countries that are non-Muslim reside in the </a:t>
            </a:r>
            <a:r>
              <a:rPr lang="en-US" sz="2800" dirty="0" err="1">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dar</a:t>
            </a:r>
            <a:r>
              <a:rPr lang="en-US" sz="2800" dirty="0">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 al-</a:t>
            </a:r>
            <a:r>
              <a:rPr lang="en-US" sz="2800" dirty="0" err="1">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harb</a:t>
            </a:r>
            <a:r>
              <a:rPr lang="en-US" sz="2800" dirty="0">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a:t>
            </a:r>
          </a:p>
          <a:p>
            <a:r>
              <a:rPr lang="en-US" sz="2800" dirty="0">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DAR AL-ISLAM: the Land of Islam and peace. Peace on earth does not come until the entire world has been made of </a:t>
            </a:r>
            <a:r>
              <a:rPr lang="en-US" sz="2800" dirty="0" err="1">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dar</a:t>
            </a:r>
            <a:r>
              <a:rPr lang="en-US" sz="2800" dirty="0">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 al-Islam. Islam is under permanent jihad obligation to reduce the </a:t>
            </a:r>
            <a:r>
              <a:rPr lang="en-US" sz="2800" dirty="0" err="1">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dar</a:t>
            </a:r>
            <a:r>
              <a:rPr lang="en-US" sz="2800" dirty="0">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 al-</a:t>
            </a:r>
            <a:r>
              <a:rPr lang="en-US" sz="2800" dirty="0" err="1">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harb</a:t>
            </a:r>
            <a:r>
              <a:rPr lang="en-US" sz="2800" dirty="0">
                <a:solidFill>
                  <a:schemeClr val="accent1">
                    <a:lumMod val="75000"/>
                  </a:schemeClr>
                </a:solidFill>
                <a:latin typeface="Roboto" panose="02000000000000000000" pitchFamily="2" charset="0"/>
                <a:ea typeface="Roboto" panose="02000000000000000000" pitchFamily="2" charset="0"/>
                <a:cs typeface="Roboto" panose="02000000000000000000" pitchFamily="2" charset="0"/>
              </a:rPr>
              <a:t> to non-existence. </a:t>
            </a:r>
          </a:p>
        </p:txBody>
      </p:sp>
    </p:spTree>
    <p:extLst>
      <p:ext uri="{BB962C8B-B14F-4D97-AF65-F5344CB8AC3E}">
        <p14:creationId xmlns:p14="http://schemas.microsoft.com/office/powerpoint/2010/main" val="56826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0B921-AAE7-DA29-CD05-44543E148988}"/>
              </a:ext>
            </a:extLst>
          </p:cNvPr>
          <p:cNvSpPr>
            <a:spLocks noGrp="1"/>
          </p:cNvSpPr>
          <p:nvPr>
            <p:ph type="title"/>
          </p:nvPr>
        </p:nvSpPr>
        <p:spPr>
          <a:xfrm>
            <a:off x="677334" y="609600"/>
            <a:ext cx="8596668" cy="543339"/>
          </a:xfrm>
        </p:spPr>
        <p:txBody>
          <a:bodyPr>
            <a:normAutofit fontScale="90000"/>
          </a:bodyPr>
          <a:lstStyle/>
          <a:p>
            <a:pPr algn="ctr"/>
            <a:r>
              <a:rPr lang="en-US" sz="3200" b="1" dirty="0">
                <a:solidFill>
                  <a:schemeClr val="accent2">
                    <a:lumMod val="75000"/>
                  </a:schemeClr>
                </a:solidFill>
              </a:rPr>
              <a:t>A CRUCIALLY IMPORTANT DOCUMENT </a:t>
            </a:r>
          </a:p>
        </p:txBody>
      </p:sp>
      <p:sp>
        <p:nvSpPr>
          <p:cNvPr id="3" name="Content Placeholder 2">
            <a:extLst>
              <a:ext uri="{FF2B5EF4-FFF2-40B4-BE49-F238E27FC236}">
                <a16:creationId xmlns:a16="http://schemas.microsoft.com/office/drawing/2014/main" id="{81EBBFCA-98E7-0C19-3CBC-04D3652C4C9C}"/>
              </a:ext>
            </a:extLst>
          </p:cNvPr>
          <p:cNvSpPr>
            <a:spLocks noGrp="1"/>
          </p:cNvSpPr>
          <p:nvPr>
            <p:ph idx="1"/>
          </p:nvPr>
        </p:nvSpPr>
        <p:spPr>
          <a:xfrm>
            <a:off x="677334" y="1488613"/>
            <a:ext cx="8596668" cy="5031457"/>
          </a:xfrm>
        </p:spPr>
        <p:txBody>
          <a:bodyPr>
            <a:normAutofit/>
          </a:bodyPr>
          <a:lstStyle/>
          <a:p>
            <a:r>
              <a:rPr lang="en-US" sz="2800"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In 2001 a very important document, the Explanatory Memorandum, was found by the FBI and was later used as a critical piece of evidence in the Holy Land Foundation Trial to convict the Foundation of providing material support to Hamas.  </a:t>
            </a:r>
          </a:p>
          <a:p>
            <a:r>
              <a:rPr lang="en-US" sz="2800"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The Explanatory Memorandum was written by a member of the Board of Directors of the Muslim Brotherhood and is basically the playbook for the goals of the MB in the United States.</a:t>
            </a:r>
          </a:p>
        </p:txBody>
      </p:sp>
    </p:spTree>
    <p:extLst>
      <p:ext uri="{BB962C8B-B14F-4D97-AF65-F5344CB8AC3E}">
        <p14:creationId xmlns:p14="http://schemas.microsoft.com/office/powerpoint/2010/main" val="290152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8848-F673-5BAD-9E09-83294F04F084}"/>
              </a:ext>
            </a:extLst>
          </p:cNvPr>
          <p:cNvSpPr>
            <a:spLocks noGrp="1"/>
          </p:cNvSpPr>
          <p:nvPr>
            <p:ph type="title"/>
          </p:nvPr>
        </p:nvSpPr>
        <p:spPr/>
        <p:txBody>
          <a:bodyPr/>
          <a:lstStyle/>
          <a:p>
            <a:r>
              <a:rPr lang="en-US" b="1" dirty="0"/>
              <a:t>How do we know that the Islamists are executing a plan within the U.S.?</a:t>
            </a:r>
          </a:p>
        </p:txBody>
      </p:sp>
      <p:sp>
        <p:nvSpPr>
          <p:cNvPr id="3" name="Content Placeholder 2">
            <a:extLst>
              <a:ext uri="{FF2B5EF4-FFF2-40B4-BE49-F238E27FC236}">
                <a16:creationId xmlns:a16="http://schemas.microsoft.com/office/drawing/2014/main" id="{E8323572-2A62-1383-284F-893355780170}"/>
              </a:ext>
            </a:extLst>
          </p:cNvPr>
          <p:cNvSpPr>
            <a:spLocks noGrp="1"/>
          </p:cNvSpPr>
          <p:nvPr>
            <p:ph idx="1"/>
          </p:nvPr>
        </p:nvSpPr>
        <p:spPr/>
        <p:txBody>
          <a:bodyPr>
            <a:normAutofit lnSpcReduction="10000"/>
          </a:bodyPr>
          <a:lstStyle/>
          <a:p>
            <a:pPr marL="0" indent="0">
              <a:buNone/>
            </a:pPr>
            <a:r>
              <a:rPr lang="en-US" sz="2800" dirty="0">
                <a:solidFill>
                  <a:schemeClr val="accent1">
                    <a:lumMod val="75000"/>
                  </a:schemeClr>
                </a:solidFill>
              </a:rPr>
              <a:t>From the Explanatory Memorandum:</a:t>
            </a:r>
          </a:p>
          <a:p>
            <a:pPr marL="0" indent="0">
              <a:buNone/>
            </a:pPr>
            <a:r>
              <a:rPr lang="en-US" sz="2800" dirty="0">
                <a:solidFill>
                  <a:schemeClr val="accent1">
                    <a:lumMod val="75000"/>
                  </a:schemeClr>
                </a:solidFill>
              </a:rPr>
              <a:t>“The process of settlement is a “Civilization-Jihad Process” with all the word means.  The Ikhwan must understand that their work in America is a kind of grand Jihad in eliminating and destroying the Western civilization from within and ‘sabotaging’ its miserable house by their hands and the hands of the believers so that it is eliminated and God’s religion is made victorious over all over religions.”</a:t>
            </a:r>
            <a:endParaRPr lang="en-US" sz="2800" dirty="0">
              <a:solidFill>
                <a:schemeClr val="accent1">
                  <a:lumMod val="60000"/>
                  <a:lumOff val="40000"/>
                </a:schemeClr>
              </a:solidFill>
            </a:endParaRPr>
          </a:p>
        </p:txBody>
      </p:sp>
    </p:spTree>
    <p:extLst>
      <p:ext uri="{BB962C8B-B14F-4D97-AF65-F5344CB8AC3E}">
        <p14:creationId xmlns:p14="http://schemas.microsoft.com/office/powerpoint/2010/main" val="3892488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0D1F7-F258-53F4-6B2F-D97A8FBBE648}"/>
              </a:ext>
            </a:extLst>
          </p:cNvPr>
          <p:cNvSpPr>
            <a:spLocks noGrp="1"/>
          </p:cNvSpPr>
          <p:nvPr>
            <p:ph type="title"/>
          </p:nvPr>
        </p:nvSpPr>
        <p:spPr>
          <a:xfrm>
            <a:off x="677334" y="609600"/>
            <a:ext cx="8596668" cy="1060174"/>
          </a:xfrm>
        </p:spPr>
        <p:txBody>
          <a:bodyPr>
            <a:normAutofit fontScale="90000"/>
          </a:bodyPr>
          <a:lstStyle/>
          <a:p>
            <a:pPr algn="ctr"/>
            <a:r>
              <a:rPr lang="en-US" b="1" dirty="0"/>
              <a:t>Quote from Frank Gaffney of the Center for Security Policy</a:t>
            </a:r>
          </a:p>
        </p:txBody>
      </p:sp>
      <p:sp>
        <p:nvSpPr>
          <p:cNvPr id="3" name="Content Placeholder 2">
            <a:extLst>
              <a:ext uri="{FF2B5EF4-FFF2-40B4-BE49-F238E27FC236}">
                <a16:creationId xmlns:a16="http://schemas.microsoft.com/office/drawing/2014/main" id="{EB0B15C6-0241-171A-3E8C-21BA063E98C2}"/>
              </a:ext>
            </a:extLst>
          </p:cNvPr>
          <p:cNvSpPr>
            <a:spLocks noGrp="1"/>
          </p:cNvSpPr>
          <p:nvPr>
            <p:ph idx="1"/>
          </p:nvPr>
        </p:nvSpPr>
        <p:spPr/>
        <p:txBody>
          <a:bodyPr>
            <a:normAutofit/>
          </a:bodyPr>
          <a:lstStyle/>
          <a:p>
            <a:r>
              <a:rPr lang="en-US" sz="2800" dirty="0">
                <a:solidFill>
                  <a:schemeClr val="accent2">
                    <a:lumMod val="75000"/>
                  </a:schemeClr>
                </a:solidFill>
                <a:latin typeface="Roboto" panose="02000000000000000000" pitchFamily="2" charset="0"/>
                <a:ea typeface="Roboto" panose="02000000000000000000" pitchFamily="2" charset="0"/>
                <a:cs typeface="Roboto" panose="02000000000000000000" pitchFamily="2" charset="0"/>
              </a:rPr>
              <a:t>“America faces in addition to the threat of violent jihad another, even more toxic danger – a stealthy and pre-violent form of warfare aimed at destroying our constitutional form of democratic government and free society.  The Muslin Brotherhood is the prime-mover behind this seditious campaign, which it calls ‘civilization jihad.’</a:t>
            </a:r>
          </a:p>
        </p:txBody>
      </p:sp>
    </p:spTree>
    <p:extLst>
      <p:ext uri="{BB962C8B-B14F-4D97-AF65-F5344CB8AC3E}">
        <p14:creationId xmlns:p14="http://schemas.microsoft.com/office/powerpoint/2010/main" val="2652125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0965D-3227-FC74-81F3-C74429287B21}"/>
              </a:ext>
            </a:extLst>
          </p:cNvPr>
          <p:cNvSpPr>
            <a:spLocks noGrp="1"/>
          </p:cNvSpPr>
          <p:nvPr>
            <p:ph type="title"/>
          </p:nvPr>
        </p:nvSpPr>
        <p:spPr>
          <a:xfrm>
            <a:off x="677334" y="609600"/>
            <a:ext cx="8596668" cy="781878"/>
          </a:xfrm>
        </p:spPr>
        <p:txBody>
          <a:bodyPr/>
          <a:lstStyle/>
          <a:p>
            <a:pPr algn="ctr"/>
            <a:r>
              <a:rPr lang="en-US" b="1" dirty="0">
                <a:solidFill>
                  <a:schemeClr val="accent1">
                    <a:lumMod val="75000"/>
                  </a:schemeClr>
                </a:solidFill>
              </a:rPr>
              <a:t>Muslims in U.S. Congress</a:t>
            </a:r>
          </a:p>
        </p:txBody>
      </p:sp>
      <p:sp>
        <p:nvSpPr>
          <p:cNvPr id="3" name="Content Placeholder 2">
            <a:extLst>
              <a:ext uri="{FF2B5EF4-FFF2-40B4-BE49-F238E27FC236}">
                <a16:creationId xmlns:a16="http://schemas.microsoft.com/office/drawing/2014/main" id="{BE0B7600-488A-C20A-FC53-611CFDE63777}"/>
              </a:ext>
            </a:extLst>
          </p:cNvPr>
          <p:cNvSpPr>
            <a:spLocks noGrp="1"/>
          </p:cNvSpPr>
          <p:nvPr>
            <p:ph idx="1"/>
          </p:nvPr>
        </p:nvSpPr>
        <p:spPr/>
        <p:txBody>
          <a:bodyPr>
            <a:normAutofit/>
          </a:bodyPr>
          <a:lstStyle/>
          <a:p>
            <a:r>
              <a:rPr lang="en-US" sz="2800" dirty="0">
                <a:solidFill>
                  <a:schemeClr val="accent1">
                    <a:lumMod val="75000"/>
                  </a:schemeClr>
                </a:solidFill>
              </a:rPr>
              <a:t>The first Muslim to serve in the U.S. Congress was Keith Ellison.  He converted to Islam in 1982 and he served in the House from 2007 to 2019.  He is now the Attorney General of Minnesota.</a:t>
            </a:r>
          </a:p>
          <a:p>
            <a:r>
              <a:rPr lang="en-US" sz="2800" dirty="0">
                <a:solidFill>
                  <a:schemeClr val="accent1">
                    <a:lumMod val="75000"/>
                  </a:schemeClr>
                </a:solidFill>
              </a:rPr>
              <a:t>Andre Carson has served in the House representing Indiana since 2008 and is running for re-election in 2024.</a:t>
            </a:r>
          </a:p>
        </p:txBody>
      </p:sp>
    </p:spTree>
    <p:extLst>
      <p:ext uri="{BB962C8B-B14F-4D97-AF65-F5344CB8AC3E}">
        <p14:creationId xmlns:p14="http://schemas.microsoft.com/office/powerpoint/2010/main" val="3273263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4F096-CA78-C1B5-2244-B987694D02AC}"/>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F801C17E-988C-393A-C8B8-4D1372C145F2}"/>
              </a:ext>
            </a:extLst>
          </p:cNvPr>
          <p:cNvSpPr>
            <a:spLocks noGrp="1"/>
          </p:cNvSpPr>
          <p:nvPr>
            <p:ph idx="1"/>
          </p:nvPr>
        </p:nvSpPr>
        <p:spPr/>
        <p:txBody>
          <a:bodyPr>
            <a:normAutofit/>
          </a:bodyPr>
          <a:lstStyle/>
          <a:p>
            <a:r>
              <a:rPr lang="en-US" sz="2800" dirty="0">
                <a:solidFill>
                  <a:schemeClr val="accent1">
                    <a:lumMod val="75000"/>
                  </a:schemeClr>
                </a:solidFill>
              </a:rPr>
              <a:t>Ilan Omar was hand-picked to succeed Keith Ellison when he retired from Congress in 2019.  She had served in the Minnesota House of Representatives from 2017 to 2019.  </a:t>
            </a:r>
          </a:p>
          <a:p>
            <a:r>
              <a:rPr lang="en-US" sz="2800" dirty="0">
                <a:solidFill>
                  <a:schemeClr val="accent1">
                    <a:lumMod val="75000"/>
                  </a:schemeClr>
                </a:solidFill>
              </a:rPr>
              <a:t>Rashida Tlaib has been in the House of Representatives since 2019; prior to that she served in the Michigan House of Representatives.</a:t>
            </a:r>
          </a:p>
        </p:txBody>
      </p:sp>
    </p:spTree>
    <p:extLst>
      <p:ext uri="{BB962C8B-B14F-4D97-AF65-F5344CB8AC3E}">
        <p14:creationId xmlns:p14="http://schemas.microsoft.com/office/powerpoint/2010/main" val="9640271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4404</TotalTime>
  <Words>730</Words>
  <Application>Microsoft Office PowerPoint</Application>
  <PresentationFormat>Widescreen</PresentationFormat>
  <Paragraphs>29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Roboto</vt:lpstr>
      <vt:lpstr>Trebuchet MS</vt:lpstr>
      <vt:lpstr>Wingdings 3</vt:lpstr>
      <vt:lpstr>Facet</vt:lpstr>
      <vt:lpstr>ISLAM: Gaining power and momentum in the US</vt:lpstr>
      <vt:lpstr>Important Definitions</vt:lpstr>
      <vt:lpstr>Important Definitions </vt:lpstr>
      <vt:lpstr>Important Definitions</vt:lpstr>
      <vt:lpstr>A CRUCIALLY IMPORTANT DOCUMENT </vt:lpstr>
      <vt:lpstr>How do we know that the Islamists are executing a plan within the U.S.?</vt:lpstr>
      <vt:lpstr>Quote from Frank Gaffney of the Center for Security Policy</vt:lpstr>
      <vt:lpstr>Muslims in U.S. Congress</vt:lpstr>
      <vt:lpstr>PowerPoint Presentation</vt:lpstr>
      <vt:lpstr>2022 midterms saw the highest number of Muslim Americans elected to offices at every level of government:  82 in 25 states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Gaining power and momentum in the US</dc:title>
  <dc:creator>Linda Sauer</dc:creator>
  <cp:lastModifiedBy>Linda Sauer</cp:lastModifiedBy>
  <cp:revision>16</cp:revision>
  <dcterms:created xsi:type="dcterms:W3CDTF">2024-02-19T21:58:02Z</dcterms:created>
  <dcterms:modified xsi:type="dcterms:W3CDTF">2024-02-24T00:00:02Z</dcterms:modified>
</cp:coreProperties>
</file>