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3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29606" y="-12700"/>
            <a:ext cx="16551777" cy="11034518"/>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647700" y="508000"/>
            <a:ext cx="12369801" cy="614253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451058" y="-138499"/>
            <a:ext cx="13525502" cy="901700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473575" y="2032000"/>
            <a:ext cx="10287000" cy="68580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426200" y="4965700"/>
            <a:ext cx="5886450" cy="39243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7350" y="639233"/>
            <a:ext cx="5880100" cy="3920067"/>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3400425" y="-127000"/>
            <a:ext cx="13525500" cy="90170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leg.mt.gov/bills/mca/title_0400/chapter_0060/part_0070/section_0020/0400-0060-0070-0020.html" TargetMode="External"/><Relationship Id="rId2" Type="http://schemas.openxmlformats.org/officeDocument/2006/relationships/hyperlink" Target="https://leg.mt.gov/bills/mca/title_0400/chapter_0060/part_0070/section_0010/0400-0060-0070-0010.html" TargetMode="External"/><Relationship Id="rId1" Type="http://schemas.openxmlformats.org/officeDocument/2006/relationships/slideLayout" Target="../slideLayouts/slideLayout6.xml"/><Relationship Id="rId6" Type="http://schemas.openxmlformats.org/officeDocument/2006/relationships/hyperlink" Target="https://leg.mt.gov/bills/mca/title_0410/chapter_0010/part_0040/section_0050/0410-0010-0040-0050.html" TargetMode="External"/><Relationship Id="rId5" Type="http://schemas.openxmlformats.org/officeDocument/2006/relationships/hyperlink" Target="https://leg.mt.gov/bills/mca/title_0410/chapter_0010/part_0040/section_0030/0410-0010-0040-0030.html" TargetMode="External"/><Relationship Id="rId4" Type="http://schemas.openxmlformats.org/officeDocument/2006/relationships/hyperlink" Target="https://leg.mt.gov/bills/mca/title_0410/chapter_0010/part_0040/section_0020/0410-0010-0040-0020.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68th Legislature 2023…"/>
          <p:cNvSpPr txBox="1">
            <a:spLocks noGrp="1"/>
          </p:cNvSpPr>
          <p:nvPr>
            <p:ph type="ctrTitle"/>
          </p:nvPr>
        </p:nvSpPr>
        <p:spPr>
          <a:prstGeom prst="rect">
            <a:avLst/>
          </a:prstGeom>
        </p:spPr>
        <p:txBody>
          <a:bodyPr/>
          <a:lstStyle/>
          <a:p>
            <a:pPr defTabSz="373887">
              <a:defRPr sz="5119"/>
            </a:pPr>
            <a:r>
              <a:t>68th Legislature 2023</a:t>
            </a:r>
          </a:p>
          <a:p>
            <a:pPr defTabSz="373887">
              <a:defRPr sz="5119"/>
            </a:pPr>
            <a:r>
              <a:t>213 Education-related Bills Heard</a:t>
            </a:r>
          </a:p>
          <a:p>
            <a:pPr defTabSz="373887">
              <a:defRPr sz="5119"/>
            </a:pPr>
            <a:r>
              <a:t>109 Education-related Bills Passed</a:t>
            </a:r>
          </a:p>
        </p:txBody>
      </p:sp>
      <p:sp>
        <p:nvSpPr>
          <p:cNvPr id="120" name="Body"/>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HB 361 Use of a Name and Sex by a student is not Discrimination"/>
          <p:cNvSpPr txBox="1">
            <a:spLocks noGrp="1"/>
          </p:cNvSpPr>
          <p:nvPr>
            <p:ph type="title"/>
          </p:nvPr>
        </p:nvSpPr>
        <p:spPr>
          <a:prstGeom prst="rect">
            <a:avLst/>
          </a:prstGeom>
        </p:spPr>
        <p:txBody>
          <a:bodyPr/>
          <a:lstStyle>
            <a:lvl1pPr defTabSz="408940">
              <a:defRPr sz="5600"/>
            </a:lvl1pPr>
          </a:lstStyle>
          <a:p>
            <a:r>
              <a:t>HB 361 Use of a Name and Sex by a student is not Discrimination</a:t>
            </a:r>
          </a:p>
        </p:txBody>
      </p:sp>
      <p:sp>
        <p:nvSpPr>
          <p:cNvPr id="147" name="Schools cannot discipline for misgendering or use of “dead” name, if the behavior does not rise to the definition of bullying  (20-5-208)…"/>
          <p:cNvSpPr txBox="1">
            <a:spLocks noGrp="1"/>
          </p:cNvSpPr>
          <p:nvPr>
            <p:ph type="body" idx="1"/>
          </p:nvPr>
        </p:nvSpPr>
        <p:spPr>
          <a:prstGeom prst="rect">
            <a:avLst/>
          </a:prstGeom>
        </p:spPr>
        <p:txBody>
          <a:bodyPr anchor="t"/>
          <a:lstStyle/>
          <a:p>
            <a:r>
              <a:t>Schools cannot discipline for misgendering or use of “dead” name, if the behavior does not rise to the definition of bullying  (20-5-208)</a:t>
            </a:r>
          </a:p>
          <a:p>
            <a:r>
              <a:t>It is not unlawful discriminatory practice for a student to: a. Call another student by the student’s legal name or         b. Refer to another student by the student’s sex</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HB 393 Students with Special Needs Equal Opportunity Act"/>
          <p:cNvSpPr txBox="1">
            <a:spLocks noGrp="1"/>
          </p:cNvSpPr>
          <p:nvPr>
            <p:ph type="title"/>
          </p:nvPr>
        </p:nvSpPr>
        <p:spPr>
          <a:prstGeom prst="rect">
            <a:avLst/>
          </a:prstGeom>
        </p:spPr>
        <p:txBody>
          <a:bodyPr/>
          <a:lstStyle>
            <a:lvl1pPr defTabSz="461518">
              <a:defRPr sz="6320"/>
            </a:lvl1pPr>
          </a:lstStyle>
          <a:p>
            <a:r>
              <a:t>HB 393 Students with Special Needs Equal Opportunity Act</a:t>
            </a:r>
          </a:p>
        </p:txBody>
      </p:sp>
      <p:sp>
        <p:nvSpPr>
          <p:cNvPr id="150" name="Establishes a special education savings account.  (Legal challenge is underway - violates MT Constitution, privatization with public funds.…"/>
          <p:cNvSpPr txBox="1">
            <a:spLocks noGrp="1"/>
          </p:cNvSpPr>
          <p:nvPr>
            <p:ph type="body" idx="1"/>
          </p:nvPr>
        </p:nvSpPr>
        <p:spPr>
          <a:prstGeom prst="rect">
            <a:avLst/>
          </a:prstGeom>
        </p:spPr>
        <p:txBody>
          <a:bodyPr anchor="t"/>
          <a:lstStyle/>
          <a:p>
            <a:r>
              <a:t>Establishes a special education savings account.  (Legal challenge is underway - violates MT Constitution, privatization with public funds.</a:t>
            </a:r>
          </a:p>
          <a:p>
            <a:r>
              <a:t>Administered by the Supt of Public Instruction</a:t>
            </a:r>
          </a:p>
          <a:p>
            <a:r>
              <a:t>Student cannot be enrolled in public school.  Family receives ANB funding to use towards variety of private or non-oybkuc school services.</a:t>
            </a:r>
          </a:p>
          <a:p>
            <a:r>
              <a:t>Families waive right to FAPE and school dist. not on the hook for IEP management nor services.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HB 396 Requires Admittance of Resident children on Part-time Basis"/>
          <p:cNvSpPr txBox="1">
            <a:spLocks noGrp="1"/>
          </p:cNvSpPr>
          <p:nvPr>
            <p:ph type="title"/>
          </p:nvPr>
        </p:nvSpPr>
        <p:spPr>
          <a:prstGeom prst="rect">
            <a:avLst/>
          </a:prstGeom>
        </p:spPr>
        <p:txBody>
          <a:bodyPr/>
          <a:lstStyle>
            <a:lvl1pPr defTabSz="373887">
              <a:defRPr sz="5119"/>
            </a:lvl1pPr>
          </a:lstStyle>
          <a:p>
            <a:r>
              <a:t>HB 396 Requires Admittance of Resident children on Part-time Basis</a:t>
            </a:r>
          </a:p>
        </p:txBody>
      </p:sp>
      <p:sp>
        <p:nvSpPr>
          <p:cNvPr id="153" name="Schools must allow part-time enrollment for any students that are residents of the school district, when student is enrolled in a non-public or home school.…"/>
          <p:cNvSpPr txBox="1">
            <a:spLocks noGrp="1"/>
          </p:cNvSpPr>
          <p:nvPr>
            <p:ph type="body" idx="1"/>
          </p:nvPr>
        </p:nvSpPr>
        <p:spPr>
          <a:prstGeom prst="rect">
            <a:avLst/>
          </a:prstGeom>
        </p:spPr>
        <p:txBody>
          <a:bodyPr anchor="t"/>
          <a:lstStyle/>
          <a:p>
            <a:r>
              <a:t>Schools must allow part-time enrollment for any students that are residents of the school district, when student is enrolled in a non-public or home school.</a:t>
            </a:r>
          </a:p>
          <a:p>
            <a:r>
              <a:t>Part-time student must enroll for at least enough time to meet ANB requirements as part -time status</a:t>
            </a:r>
          </a:p>
          <a:p>
            <a:r>
              <a:t>District still has the authority to determine placement (both location and program)</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HB 450 Protects Physical Self-defense in K-12 schools"/>
          <p:cNvSpPr txBox="1">
            <a:spLocks noGrp="1"/>
          </p:cNvSpPr>
          <p:nvPr>
            <p:ph type="title"/>
          </p:nvPr>
        </p:nvSpPr>
        <p:spPr>
          <a:prstGeom prst="rect">
            <a:avLst/>
          </a:prstGeom>
        </p:spPr>
        <p:txBody>
          <a:bodyPr/>
          <a:lstStyle>
            <a:lvl1pPr defTabSz="473201">
              <a:defRPr sz="6480"/>
            </a:lvl1pPr>
          </a:lstStyle>
          <a:p>
            <a:r>
              <a:t>HB 450 Protects Physical Self-defense in K-12 schools</a:t>
            </a:r>
          </a:p>
        </p:txBody>
      </p:sp>
      <p:sp>
        <p:nvSpPr>
          <p:cNvPr id="156" name="“AKA Punch a bully in the nose” bill…"/>
          <p:cNvSpPr txBox="1">
            <a:spLocks noGrp="1"/>
          </p:cNvSpPr>
          <p:nvPr>
            <p:ph type="body" idx="1"/>
          </p:nvPr>
        </p:nvSpPr>
        <p:spPr>
          <a:prstGeom prst="rect">
            <a:avLst/>
          </a:prstGeom>
        </p:spPr>
        <p:txBody>
          <a:bodyPr anchor="t"/>
          <a:lstStyle/>
          <a:p>
            <a:r>
              <a:t>“AKA Punch a bully in the nose” bill</a:t>
            </a:r>
          </a:p>
          <a:p>
            <a:r>
              <a:t>Schools cannot discipline  a student who uses physical force that is reasonable and necessary for self-protection.</a:t>
            </a:r>
          </a:p>
          <a:p>
            <a:r>
              <a:t>Also can use reasonable and necessary physical restraint in protection of another who is being physically attacked.</a:t>
            </a:r>
          </a:p>
          <a:p>
            <a:r>
              <a:t>Only impacts school code, not criminal code.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HB 504 Revision requiring Trustees to Adopt a Grievance Policy"/>
          <p:cNvSpPr txBox="1">
            <a:spLocks noGrp="1"/>
          </p:cNvSpPr>
          <p:nvPr>
            <p:ph type="title"/>
          </p:nvPr>
        </p:nvSpPr>
        <p:spPr>
          <a:prstGeom prst="rect">
            <a:avLst/>
          </a:prstGeom>
        </p:spPr>
        <p:txBody>
          <a:bodyPr/>
          <a:lstStyle>
            <a:lvl1pPr defTabSz="391414">
              <a:defRPr sz="5360"/>
            </a:lvl1pPr>
          </a:lstStyle>
          <a:p>
            <a:r>
              <a:t>HB 504 Revision requiring Trustees to Adopt a Grievance Policy</a:t>
            </a:r>
          </a:p>
        </p:txBody>
      </p:sp>
      <p:sp>
        <p:nvSpPr>
          <p:cNvPr id="159" name="Requires schools to have a grievance policy/procedure that accepts filing of a formal complaint within 30 days of the completion of the informal resolution."/>
          <p:cNvSpPr txBox="1">
            <a:spLocks noGrp="1"/>
          </p:cNvSpPr>
          <p:nvPr>
            <p:ph type="body" idx="1"/>
          </p:nvPr>
        </p:nvSpPr>
        <p:spPr>
          <a:prstGeom prst="rect">
            <a:avLst/>
          </a:prstGeom>
        </p:spPr>
        <p:txBody>
          <a:bodyPr anchor="t"/>
          <a:lstStyle/>
          <a:p>
            <a:r>
              <a:t>Requires schools to have a grievance policy/procedure that accepts filing of a formal complaint within 30 days of the completion of the informal resolution.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HB 676 Revise laws to clarify Fundamental Parental Rights"/>
          <p:cNvSpPr txBox="1">
            <a:spLocks noGrp="1"/>
          </p:cNvSpPr>
          <p:nvPr>
            <p:ph type="title"/>
          </p:nvPr>
        </p:nvSpPr>
        <p:spPr>
          <a:prstGeom prst="rect">
            <a:avLst/>
          </a:prstGeom>
        </p:spPr>
        <p:txBody>
          <a:bodyPr/>
          <a:lstStyle>
            <a:lvl1pPr defTabSz="467359">
              <a:defRPr sz="6400"/>
            </a:lvl1pPr>
          </a:lstStyle>
          <a:p>
            <a:r>
              <a:t>HB 676 Revise laws to clarify Fundamental Parental Rights</a:t>
            </a:r>
          </a:p>
        </p:txBody>
      </p:sp>
      <p:sp>
        <p:nvSpPr>
          <p:cNvPr id="162" name="Establishes parent rights, the vast majority are already protected in state or federal law.…"/>
          <p:cNvSpPr txBox="1">
            <a:spLocks noGrp="1"/>
          </p:cNvSpPr>
          <p:nvPr>
            <p:ph type="body" idx="1"/>
          </p:nvPr>
        </p:nvSpPr>
        <p:spPr>
          <a:prstGeom prst="rect">
            <a:avLst/>
          </a:prstGeom>
        </p:spPr>
        <p:txBody>
          <a:bodyPr anchor="t"/>
          <a:lstStyle/>
          <a:p>
            <a:r>
              <a:t>Establishes parent rights, the vast majority are already protected in state or federal law.</a:t>
            </a:r>
          </a:p>
          <a:p>
            <a:r>
              <a:t>One exception: To be notified promptly if, and provide consent, before, the child would share a room or sleeping quarters with an individual of the opposite sex on a school-sponsored trip.</a:t>
            </a:r>
          </a:p>
          <a:p>
            <a:r>
              <a:t>See next slide for clarification</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MCA 40-6-707"/>
          <p:cNvSpPr txBox="1">
            <a:spLocks noGrp="1"/>
          </p:cNvSpPr>
          <p:nvPr>
            <p:ph type="title"/>
          </p:nvPr>
        </p:nvSpPr>
        <p:spPr>
          <a:prstGeom prst="rect">
            <a:avLst/>
          </a:prstGeom>
        </p:spPr>
        <p:txBody>
          <a:bodyPr/>
          <a:lstStyle/>
          <a:p>
            <a:r>
              <a:t>MCA 40-6-707</a:t>
            </a:r>
          </a:p>
        </p:txBody>
      </p:sp>
      <p:sp>
        <p:nvSpPr>
          <p:cNvPr id="165" name="Montana Code Annotated 2023…"/>
          <p:cNvSpPr txBox="1">
            <a:spLocks noGrp="1"/>
          </p:cNvSpPr>
          <p:nvPr>
            <p:ph type="body" idx="1"/>
          </p:nvPr>
        </p:nvSpPr>
        <p:spPr>
          <a:prstGeom prst="rect">
            <a:avLst/>
          </a:prstGeom>
          <a:solidFill>
            <a:srgbClr val="FFFFFF"/>
          </a:solidFill>
        </p:spPr>
        <p:txBody>
          <a:bodyPr anchor="t"/>
          <a:lstStyle/>
          <a:p>
            <a:pPr marL="0" indent="0" defTabSz="502412">
              <a:spcBef>
                <a:spcPts val="0"/>
              </a:spcBef>
              <a:buSzTx/>
              <a:buNone/>
              <a:defRPr sz="1892">
                <a:solidFill>
                  <a:srgbClr val="000000"/>
                </a:solidFill>
                <a:latin typeface="+mn-lt"/>
                <a:ea typeface="+mn-ea"/>
                <a:cs typeface="+mn-cs"/>
                <a:sym typeface="Helvetica Neue Medium"/>
              </a:defRPr>
            </a:pPr>
            <a:r>
              <a:t>Montana Code Annotated 2023</a:t>
            </a:r>
          </a:p>
          <a:p>
            <a:pPr marL="0" indent="0" defTabSz="502412">
              <a:spcBef>
                <a:spcPts val="0"/>
              </a:spcBef>
              <a:buSzTx/>
              <a:buNone/>
              <a:defRPr sz="1892">
                <a:solidFill>
                  <a:srgbClr val="000000"/>
                </a:solidFill>
                <a:latin typeface="+mn-lt"/>
                <a:ea typeface="+mn-ea"/>
                <a:cs typeface="+mn-cs"/>
                <a:sym typeface="Helvetica Neue Medium"/>
              </a:defRPr>
            </a:pPr>
            <a:r>
              <a:t>TITLE 40. FAMILY LAW</a:t>
            </a:r>
          </a:p>
          <a:p>
            <a:pPr marL="0" indent="0" defTabSz="502412">
              <a:spcBef>
                <a:spcPts val="0"/>
              </a:spcBef>
              <a:buSzTx/>
              <a:buNone/>
              <a:defRPr sz="1892">
                <a:solidFill>
                  <a:srgbClr val="000000"/>
                </a:solidFill>
                <a:latin typeface="+mn-lt"/>
                <a:ea typeface="+mn-ea"/>
                <a:cs typeface="+mn-cs"/>
                <a:sym typeface="Helvetica Neue Medium"/>
              </a:defRPr>
            </a:pPr>
            <a:r>
              <a:t>CHAPTER 6. PARENT AND CHILD</a:t>
            </a:r>
          </a:p>
          <a:p>
            <a:pPr marL="0" indent="0" defTabSz="502412">
              <a:spcBef>
                <a:spcPts val="0"/>
              </a:spcBef>
              <a:buSzTx/>
              <a:buNone/>
              <a:defRPr sz="1892">
                <a:solidFill>
                  <a:srgbClr val="000000"/>
                </a:solidFill>
                <a:latin typeface="+mn-lt"/>
                <a:ea typeface="+mn-ea"/>
                <a:cs typeface="+mn-cs"/>
                <a:sym typeface="Helvetica Neue Medium"/>
              </a:defRPr>
            </a:pPr>
            <a:r>
              <a:t>Part 7. Rights of Parents</a:t>
            </a:r>
          </a:p>
          <a:p>
            <a:pPr marL="0" indent="0" defTabSz="502412">
              <a:spcBef>
                <a:spcPts val="0"/>
              </a:spcBef>
              <a:buSzTx/>
              <a:buNone/>
              <a:defRPr sz="1892">
                <a:solidFill>
                  <a:srgbClr val="000000"/>
                </a:solidFill>
                <a:latin typeface="+mn-lt"/>
                <a:ea typeface="+mn-ea"/>
                <a:cs typeface="+mn-cs"/>
                <a:sym typeface="Helvetica Neue Medium"/>
              </a:defRPr>
            </a:pPr>
            <a:r>
              <a:t>Construction</a:t>
            </a:r>
          </a:p>
          <a:p>
            <a:pPr marL="0" indent="0" defTabSz="502412">
              <a:spcBef>
                <a:spcPts val="0"/>
              </a:spcBef>
              <a:buSzTx/>
              <a:buNone/>
              <a:defRPr sz="1892">
                <a:solidFill>
                  <a:srgbClr val="000000"/>
                </a:solidFill>
                <a:latin typeface="+mn-lt"/>
                <a:ea typeface="+mn-ea"/>
                <a:cs typeface="+mn-cs"/>
                <a:sym typeface="Helvetica Neue Medium"/>
              </a:defRPr>
            </a:pPr>
            <a:r>
              <a:rPr b="1">
                <a:latin typeface="Helvetica Neue"/>
                <a:ea typeface="Helvetica Neue"/>
                <a:cs typeface="Helvetica Neue"/>
                <a:sym typeface="Helvetica Neue"/>
              </a:rPr>
              <a:t>40-6-707. Construction.</a:t>
            </a:r>
            <a:r>
              <a:t> (1) Unless a right has been legally waived or legally terminated, a parent has inalienable rights that are more comprehensive than those listed in </a:t>
            </a:r>
            <a:r>
              <a:rPr b="1">
                <a:solidFill>
                  <a:srgbClr val="070707"/>
                </a:solidFill>
                <a:latin typeface="Helvetica Neue"/>
                <a:ea typeface="Helvetica Neue"/>
                <a:cs typeface="Helvetica Neue"/>
                <a:sym typeface="Helvetica Neue"/>
                <a:hlinkClick r:id="rId2"/>
              </a:rPr>
              <a:t>40-6-701</a:t>
            </a:r>
            <a:r>
              <a:t>, </a:t>
            </a:r>
            <a:r>
              <a:rPr b="1">
                <a:solidFill>
                  <a:srgbClr val="070707"/>
                </a:solidFill>
                <a:latin typeface="Helvetica Neue"/>
                <a:ea typeface="Helvetica Neue"/>
                <a:cs typeface="Helvetica Neue"/>
                <a:sym typeface="Helvetica Neue"/>
                <a:hlinkClick r:id="rId3"/>
              </a:rPr>
              <a:t>40-6-702</a:t>
            </a:r>
            <a:r>
              <a:t>, </a:t>
            </a:r>
            <a:r>
              <a:rPr b="1">
                <a:solidFill>
                  <a:srgbClr val="070707"/>
                </a:solidFill>
                <a:latin typeface="Helvetica Neue"/>
                <a:ea typeface="Helvetica Neue"/>
                <a:cs typeface="Helvetica Neue"/>
                <a:sym typeface="Helvetica Neue"/>
                <a:hlinkClick r:id="rId4"/>
              </a:rPr>
              <a:t>41-1-402</a:t>
            </a:r>
            <a:r>
              <a:t>, </a:t>
            </a:r>
            <a:r>
              <a:rPr b="1">
                <a:solidFill>
                  <a:srgbClr val="070707"/>
                </a:solidFill>
                <a:latin typeface="Helvetica Neue"/>
                <a:ea typeface="Helvetica Neue"/>
                <a:cs typeface="Helvetica Neue"/>
                <a:sym typeface="Helvetica Neue"/>
                <a:hlinkClick r:id="rId5"/>
              </a:rPr>
              <a:t>41-1-403</a:t>
            </a:r>
            <a:r>
              <a:t>, </a:t>
            </a:r>
            <a:r>
              <a:rPr b="1">
                <a:solidFill>
                  <a:srgbClr val="070707"/>
                </a:solidFill>
                <a:latin typeface="Helvetica Neue"/>
                <a:ea typeface="Helvetica Neue"/>
                <a:cs typeface="Helvetica Neue"/>
                <a:sym typeface="Helvetica Neue"/>
                <a:hlinkClick r:id="rId6"/>
              </a:rPr>
              <a:t>41-1-405</a:t>
            </a:r>
            <a:r>
              <a:t>, and this section. The protections afforded by </a:t>
            </a:r>
            <a:r>
              <a:rPr b="1">
                <a:solidFill>
                  <a:srgbClr val="070707"/>
                </a:solidFill>
                <a:latin typeface="Helvetica Neue"/>
                <a:ea typeface="Helvetica Neue"/>
                <a:cs typeface="Helvetica Neue"/>
                <a:sym typeface="Helvetica Neue"/>
                <a:hlinkClick r:id="rId2"/>
              </a:rPr>
              <a:t>40-6-701</a:t>
            </a:r>
            <a:r>
              <a:t>, [section 2], </a:t>
            </a:r>
            <a:r>
              <a:rPr b="1">
                <a:solidFill>
                  <a:srgbClr val="070707"/>
                </a:solidFill>
                <a:latin typeface="Helvetica Neue"/>
                <a:ea typeface="Helvetica Neue"/>
                <a:cs typeface="Helvetica Neue"/>
                <a:sym typeface="Helvetica Neue"/>
                <a:hlinkClick r:id="rId4"/>
              </a:rPr>
              <a:t>41-1-402</a:t>
            </a:r>
            <a:r>
              <a:t>, </a:t>
            </a:r>
            <a:r>
              <a:rPr b="1">
                <a:solidFill>
                  <a:srgbClr val="070707"/>
                </a:solidFill>
                <a:latin typeface="Helvetica Neue"/>
                <a:ea typeface="Helvetica Neue"/>
                <a:cs typeface="Helvetica Neue"/>
                <a:sym typeface="Helvetica Neue"/>
                <a:hlinkClick r:id="rId5"/>
              </a:rPr>
              <a:t>41-1-403</a:t>
            </a:r>
            <a:r>
              <a:t>, </a:t>
            </a:r>
            <a:r>
              <a:rPr b="1">
                <a:solidFill>
                  <a:srgbClr val="070707"/>
                </a:solidFill>
                <a:latin typeface="Helvetica Neue"/>
                <a:ea typeface="Helvetica Neue"/>
                <a:cs typeface="Helvetica Neue"/>
                <a:sym typeface="Helvetica Neue"/>
                <a:hlinkClick r:id="rId6"/>
              </a:rPr>
              <a:t>41-1-405</a:t>
            </a:r>
            <a:r>
              <a:t>, and this section are in addition to the protections provided by the constitutions of the United States and the state of Montana and by federal and state law.</a:t>
            </a:r>
          </a:p>
          <a:p>
            <a:pPr marL="0" indent="0" defTabSz="502412">
              <a:spcBef>
                <a:spcPts val="0"/>
              </a:spcBef>
              <a:buSzTx/>
              <a:buNone/>
              <a:defRPr sz="1892">
                <a:solidFill>
                  <a:srgbClr val="000000"/>
                </a:solidFill>
                <a:latin typeface="+mn-lt"/>
                <a:ea typeface="+mn-ea"/>
                <a:cs typeface="+mn-cs"/>
                <a:sym typeface="Helvetica Neue Medium"/>
              </a:defRPr>
            </a:pPr>
            <a:r>
              <a:t>(2) Sections </a:t>
            </a:r>
            <a:r>
              <a:rPr b="1">
                <a:solidFill>
                  <a:srgbClr val="070707"/>
                </a:solidFill>
                <a:latin typeface="Helvetica Neue"/>
                <a:ea typeface="Helvetica Neue"/>
                <a:cs typeface="Helvetica Neue"/>
                <a:sym typeface="Helvetica Neue"/>
                <a:hlinkClick r:id="rId2"/>
              </a:rPr>
              <a:t>40-6-701</a:t>
            </a:r>
            <a:r>
              <a:t>, </a:t>
            </a:r>
            <a:r>
              <a:rPr b="1">
                <a:solidFill>
                  <a:srgbClr val="070707"/>
                </a:solidFill>
                <a:latin typeface="Helvetica Neue"/>
                <a:ea typeface="Helvetica Neue"/>
                <a:cs typeface="Helvetica Neue"/>
                <a:sym typeface="Helvetica Neue"/>
                <a:hlinkClick r:id="rId3"/>
              </a:rPr>
              <a:t>40-6-702</a:t>
            </a:r>
            <a:r>
              <a:t>, </a:t>
            </a:r>
            <a:r>
              <a:rPr b="1">
                <a:solidFill>
                  <a:srgbClr val="070707"/>
                </a:solidFill>
                <a:latin typeface="Helvetica Neue"/>
                <a:ea typeface="Helvetica Neue"/>
                <a:cs typeface="Helvetica Neue"/>
                <a:sym typeface="Helvetica Neue"/>
                <a:hlinkClick r:id="rId4"/>
              </a:rPr>
              <a:t>41-1-402</a:t>
            </a:r>
            <a:r>
              <a:t>, </a:t>
            </a:r>
            <a:r>
              <a:rPr b="1">
                <a:solidFill>
                  <a:srgbClr val="070707"/>
                </a:solidFill>
                <a:latin typeface="Helvetica Neue"/>
                <a:ea typeface="Helvetica Neue"/>
                <a:cs typeface="Helvetica Neue"/>
                <a:sym typeface="Helvetica Neue"/>
                <a:hlinkClick r:id="rId5"/>
              </a:rPr>
              <a:t>41-1-403</a:t>
            </a:r>
            <a:r>
              <a:t>, </a:t>
            </a:r>
            <a:r>
              <a:rPr b="1">
                <a:solidFill>
                  <a:srgbClr val="070707"/>
                </a:solidFill>
                <a:latin typeface="Helvetica Neue"/>
                <a:ea typeface="Helvetica Neue"/>
                <a:cs typeface="Helvetica Neue"/>
                <a:sym typeface="Helvetica Neue"/>
                <a:hlinkClick r:id="rId6"/>
              </a:rPr>
              <a:t>41-1-405</a:t>
            </a:r>
            <a:r>
              <a:t>, and this section must be construed in favor of a broad protection of the fundamental right of parents to direct the upbringing, education, health care, and mental health of their child.</a:t>
            </a:r>
          </a:p>
          <a:p>
            <a:pPr marL="0" indent="0" defTabSz="502412">
              <a:spcBef>
                <a:spcPts val="0"/>
              </a:spcBef>
              <a:buSzTx/>
              <a:buNone/>
              <a:defRPr sz="1892">
                <a:solidFill>
                  <a:srgbClr val="000000"/>
                </a:solidFill>
                <a:latin typeface="+mn-lt"/>
                <a:ea typeface="+mn-ea"/>
                <a:cs typeface="+mn-cs"/>
                <a:sym typeface="Helvetica Neue Medium"/>
              </a:defRPr>
            </a:pPr>
            <a:r>
              <a:t>(3) Sections </a:t>
            </a:r>
            <a:r>
              <a:rPr b="1">
                <a:solidFill>
                  <a:srgbClr val="070707"/>
                </a:solidFill>
                <a:latin typeface="Helvetica Neue"/>
                <a:ea typeface="Helvetica Neue"/>
                <a:cs typeface="Helvetica Neue"/>
                <a:sym typeface="Helvetica Neue"/>
                <a:hlinkClick r:id="rId2"/>
              </a:rPr>
              <a:t>40-6-701</a:t>
            </a:r>
            <a:r>
              <a:t>, </a:t>
            </a:r>
            <a:r>
              <a:rPr b="1">
                <a:solidFill>
                  <a:srgbClr val="070707"/>
                </a:solidFill>
                <a:latin typeface="Helvetica Neue"/>
                <a:ea typeface="Helvetica Neue"/>
                <a:cs typeface="Helvetica Neue"/>
                <a:sym typeface="Helvetica Neue"/>
                <a:hlinkClick r:id="rId3"/>
              </a:rPr>
              <a:t>40-6-702</a:t>
            </a:r>
            <a:r>
              <a:t>, </a:t>
            </a:r>
            <a:r>
              <a:rPr b="1">
                <a:solidFill>
                  <a:srgbClr val="070707"/>
                </a:solidFill>
                <a:latin typeface="Helvetica Neue"/>
                <a:ea typeface="Helvetica Neue"/>
                <a:cs typeface="Helvetica Neue"/>
                <a:sym typeface="Helvetica Neue"/>
                <a:hlinkClick r:id="rId4"/>
              </a:rPr>
              <a:t>41-1-402</a:t>
            </a:r>
            <a:r>
              <a:t>, </a:t>
            </a:r>
            <a:r>
              <a:rPr b="1">
                <a:solidFill>
                  <a:srgbClr val="070707"/>
                </a:solidFill>
                <a:latin typeface="Helvetica Neue"/>
                <a:ea typeface="Helvetica Neue"/>
                <a:cs typeface="Helvetica Neue"/>
                <a:sym typeface="Helvetica Neue"/>
                <a:hlinkClick r:id="rId5"/>
              </a:rPr>
              <a:t>41-1-403</a:t>
            </a:r>
            <a:r>
              <a:t>, </a:t>
            </a:r>
            <a:r>
              <a:rPr b="1">
                <a:solidFill>
                  <a:srgbClr val="070707"/>
                </a:solidFill>
                <a:latin typeface="Helvetica Neue"/>
                <a:ea typeface="Helvetica Neue"/>
                <a:cs typeface="Helvetica Neue"/>
                <a:sym typeface="Helvetica Neue"/>
                <a:hlinkClick r:id="rId6"/>
              </a:rPr>
              <a:t>41-1-405</a:t>
            </a:r>
            <a:r>
              <a:t>, and this section may not be construed to authorize any government entity to burden the fundamental right of parents to direct the upbringing, education, health care, and mental health of their child.</a:t>
            </a:r>
          </a:p>
          <a:p>
            <a:pPr marL="0" indent="0" defTabSz="502412">
              <a:spcBef>
                <a:spcPts val="0"/>
              </a:spcBef>
              <a:buSzTx/>
              <a:buNone/>
              <a:defRPr sz="1892">
                <a:solidFill>
                  <a:srgbClr val="000000"/>
                </a:solidFill>
                <a:latin typeface="+mn-lt"/>
                <a:ea typeface="+mn-ea"/>
                <a:cs typeface="+mn-cs"/>
                <a:sym typeface="Helvetica Neue Medium"/>
              </a:defRPr>
            </a:pPr>
            <a:r>
              <a:t>(4) If a child has no affirmative right of access to a particular medical or mental health procedure or service, then nothing in </a:t>
            </a:r>
            <a:r>
              <a:rPr b="1">
                <a:solidFill>
                  <a:srgbClr val="070707"/>
                </a:solidFill>
                <a:latin typeface="Helvetica Neue"/>
                <a:ea typeface="Helvetica Neue"/>
                <a:cs typeface="Helvetica Neue"/>
                <a:sym typeface="Helvetica Neue"/>
                <a:hlinkClick r:id="rId2"/>
              </a:rPr>
              <a:t>40-6-701</a:t>
            </a:r>
            <a:r>
              <a:t>, </a:t>
            </a:r>
            <a:r>
              <a:rPr b="1">
                <a:solidFill>
                  <a:srgbClr val="070707"/>
                </a:solidFill>
                <a:latin typeface="Helvetica Neue"/>
                <a:ea typeface="Helvetica Neue"/>
                <a:cs typeface="Helvetica Neue"/>
                <a:sym typeface="Helvetica Neue"/>
                <a:hlinkClick r:id="rId3"/>
              </a:rPr>
              <a:t>40-6-702</a:t>
            </a:r>
            <a:r>
              <a:t>, </a:t>
            </a:r>
            <a:r>
              <a:rPr b="1">
                <a:solidFill>
                  <a:srgbClr val="070707"/>
                </a:solidFill>
                <a:latin typeface="Helvetica Neue"/>
                <a:ea typeface="Helvetica Neue"/>
                <a:cs typeface="Helvetica Neue"/>
                <a:sym typeface="Helvetica Neue"/>
                <a:hlinkClick r:id="rId4"/>
              </a:rPr>
              <a:t>41-1-402</a:t>
            </a:r>
            <a:r>
              <a:t>, </a:t>
            </a:r>
            <a:r>
              <a:rPr b="1">
                <a:solidFill>
                  <a:srgbClr val="070707"/>
                </a:solidFill>
                <a:latin typeface="Helvetica Neue"/>
                <a:ea typeface="Helvetica Neue"/>
                <a:cs typeface="Helvetica Neue"/>
                <a:sym typeface="Helvetica Neue"/>
                <a:hlinkClick r:id="rId5"/>
              </a:rPr>
              <a:t>41-1-403</a:t>
            </a:r>
            <a:r>
              <a:t>, </a:t>
            </a:r>
            <a:r>
              <a:rPr b="1">
                <a:solidFill>
                  <a:srgbClr val="070707"/>
                </a:solidFill>
                <a:latin typeface="Helvetica Neue"/>
                <a:ea typeface="Helvetica Neue"/>
                <a:cs typeface="Helvetica Neue"/>
                <a:sym typeface="Helvetica Neue"/>
                <a:hlinkClick r:id="rId6"/>
              </a:rPr>
              <a:t>41-1-405</a:t>
            </a:r>
            <a:r>
              <a:t>, and this section may be construed to grant the child's parent an affirmative right of access to the procedure or service on the child's behalf.</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harter Schools"/>
          <p:cNvSpPr txBox="1">
            <a:spLocks noGrp="1"/>
          </p:cNvSpPr>
          <p:nvPr>
            <p:ph type="title"/>
          </p:nvPr>
        </p:nvSpPr>
        <p:spPr>
          <a:prstGeom prst="rect">
            <a:avLst/>
          </a:prstGeom>
        </p:spPr>
        <p:txBody>
          <a:bodyPr/>
          <a:lstStyle/>
          <a:p>
            <a:r>
              <a:t>Charter Schools</a:t>
            </a:r>
          </a:p>
        </p:txBody>
      </p:sp>
      <p:sp>
        <p:nvSpPr>
          <p:cNvPr id="168" name="HB 549 - Public Charter School - Creates option governed by local school board OR Board of Public Ed if local declines. Provides for funding (additional basic entitlement) for approved  charter schools or programs over certain enrollments.…"/>
          <p:cNvSpPr txBox="1">
            <a:spLocks noGrp="1"/>
          </p:cNvSpPr>
          <p:nvPr>
            <p:ph type="body" idx="1"/>
          </p:nvPr>
        </p:nvSpPr>
        <p:spPr>
          <a:prstGeom prst="rect">
            <a:avLst/>
          </a:prstGeom>
        </p:spPr>
        <p:txBody>
          <a:bodyPr anchor="t"/>
          <a:lstStyle/>
          <a:p>
            <a:r>
              <a:t>HB 549 - Public Charter School - Creates option governed by local school board OR Board of Public Ed if local declines. Provides for funding (additional basic entitlement) for approved  charter schools or programs over certain enrollments.</a:t>
            </a:r>
          </a:p>
          <a:p>
            <a:r>
              <a:t>HB 562 - Community Choice Schools - Creates option for private charter schools with approval a Charter chool Commission (Legal challenge underway) Charter would receive ANB and basic entitlement, but no accountability. Exempt from all MCA school codes in Section 20.</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HB 715 School Immunization Laws"/>
          <p:cNvSpPr txBox="1">
            <a:spLocks noGrp="1"/>
          </p:cNvSpPr>
          <p:nvPr>
            <p:ph type="title"/>
          </p:nvPr>
        </p:nvSpPr>
        <p:spPr>
          <a:prstGeom prst="rect">
            <a:avLst/>
          </a:prstGeom>
        </p:spPr>
        <p:txBody>
          <a:bodyPr/>
          <a:lstStyle>
            <a:lvl1pPr defTabSz="484886">
              <a:defRPr sz="6640"/>
            </a:lvl1pPr>
          </a:lstStyle>
          <a:p>
            <a:r>
              <a:t>HB 715 School Immunization Laws</a:t>
            </a:r>
          </a:p>
        </p:txBody>
      </p:sp>
      <p:sp>
        <p:nvSpPr>
          <p:cNvPr id="171" name="Changes school immunization procedures. Communication from the school regarding immunization requirements must include info about exemptions allowed in state law, including a copy or link to exemption forms.…"/>
          <p:cNvSpPr txBox="1">
            <a:spLocks noGrp="1"/>
          </p:cNvSpPr>
          <p:nvPr>
            <p:ph type="body" idx="1"/>
          </p:nvPr>
        </p:nvSpPr>
        <p:spPr>
          <a:prstGeom prst="rect">
            <a:avLst/>
          </a:prstGeom>
        </p:spPr>
        <p:txBody>
          <a:bodyPr anchor="t"/>
          <a:lstStyle/>
          <a:p>
            <a:r>
              <a:t>Changes school immunization procedures. Communication from the school regarding immunization requirements must include info about exemptions allowed in state law, including a copy or link to exemption forms.</a:t>
            </a:r>
          </a:p>
          <a:p>
            <a:r>
              <a:t>Also removes requirement for “notarized” signature for religious exemption. Parent can just submit signed affidavit.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HB 724 Public Notice Requirements"/>
          <p:cNvSpPr txBox="1">
            <a:spLocks noGrp="1"/>
          </p:cNvSpPr>
          <p:nvPr>
            <p:ph type="title"/>
          </p:nvPr>
        </p:nvSpPr>
        <p:spPr>
          <a:prstGeom prst="rect">
            <a:avLst/>
          </a:prstGeom>
        </p:spPr>
        <p:txBody>
          <a:bodyPr/>
          <a:lstStyle>
            <a:lvl1pPr defTabSz="484886">
              <a:defRPr sz="6640"/>
            </a:lvl1pPr>
          </a:lstStyle>
          <a:p>
            <a:r>
              <a:t>HB 724 Public Notice Requirements</a:t>
            </a:r>
          </a:p>
        </p:txBody>
      </p:sp>
      <p:sp>
        <p:nvSpPr>
          <p:cNvPr id="174" name="Publish meeting agendas on website or social media…"/>
          <p:cNvSpPr txBox="1">
            <a:spLocks noGrp="1"/>
          </p:cNvSpPr>
          <p:nvPr>
            <p:ph type="body" idx="1"/>
          </p:nvPr>
        </p:nvSpPr>
        <p:spPr>
          <a:prstGeom prst="rect">
            <a:avLst/>
          </a:prstGeom>
        </p:spPr>
        <p:txBody>
          <a:bodyPr anchor="t"/>
          <a:lstStyle/>
          <a:p>
            <a:r>
              <a:t>Publish meeting agendas on website or social media</a:t>
            </a:r>
          </a:p>
          <a:p>
            <a:r>
              <a:t>Newspapers not required unless the newspaper provides a free option.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HB 117 Generally revise working retiree laws under TRS"/>
          <p:cNvSpPr txBox="1">
            <a:spLocks noGrp="1"/>
          </p:cNvSpPr>
          <p:nvPr>
            <p:ph type="title"/>
          </p:nvPr>
        </p:nvSpPr>
        <p:spPr>
          <a:prstGeom prst="rect">
            <a:avLst/>
          </a:prstGeom>
        </p:spPr>
        <p:txBody>
          <a:bodyPr/>
          <a:lstStyle>
            <a:lvl1pPr defTabSz="438150">
              <a:defRPr sz="6000"/>
            </a:lvl1pPr>
          </a:lstStyle>
          <a:p>
            <a:r>
              <a:t>HB 117 Generally revise working retiree laws under TRS</a:t>
            </a:r>
            <a:endParaRPr sz="900"/>
          </a:p>
        </p:txBody>
      </p:sp>
      <p:sp>
        <p:nvSpPr>
          <p:cNvPr id="123" name="This bill revised Retirees laws under TRS, allowing more earnings if they keep teaching (up to 49% from 33%) and allows a retiring teacher to return to teaching after 120 days instead of 150 days."/>
          <p:cNvSpPr txBox="1">
            <a:spLocks noGrp="1"/>
          </p:cNvSpPr>
          <p:nvPr>
            <p:ph type="body" idx="1"/>
          </p:nvPr>
        </p:nvSpPr>
        <p:spPr>
          <a:prstGeom prst="rect">
            <a:avLst/>
          </a:prstGeom>
        </p:spPr>
        <p:txBody>
          <a:bodyPr anchor="t"/>
          <a:lstStyle/>
          <a:p>
            <a:r>
              <a:t>This bill revised Retirees laws under TRS, allowing more earnings if they keep teaching (up to 49% from 33%) and allows a retiring teacher to return to teaching after 120 days instead of 150 days.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ligious Expression"/>
          <p:cNvSpPr txBox="1">
            <a:spLocks noGrp="1"/>
          </p:cNvSpPr>
          <p:nvPr>
            <p:ph type="title"/>
          </p:nvPr>
        </p:nvSpPr>
        <p:spPr>
          <a:prstGeom prst="rect">
            <a:avLst/>
          </a:prstGeom>
        </p:spPr>
        <p:txBody>
          <a:bodyPr/>
          <a:lstStyle/>
          <a:p>
            <a:r>
              <a:t>Religious Expression</a:t>
            </a:r>
          </a:p>
        </p:txBody>
      </p:sp>
      <p:sp>
        <p:nvSpPr>
          <p:cNvPr id="177" name="HB 744 - Allows students and teachers to initiate or participate in conversations about religion, beliefs, or practices with another student or teacher.…"/>
          <p:cNvSpPr txBox="1">
            <a:spLocks noGrp="1"/>
          </p:cNvSpPr>
          <p:nvPr>
            <p:ph type="body" idx="1"/>
          </p:nvPr>
        </p:nvSpPr>
        <p:spPr>
          <a:prstGeom prst="rect">
            <a:avLst/>
          </a:prstGeom>
        </p:spPr>
        <p:txBody>
          <a:bodyPr anchor="t"/>
          <a:lstStyle/>
          <a:p>
            <a:pPr marL="426719" indent="-426719" defTabSz="560831">
              <a:spcBef>
                <a:spcPts val="4000"/>
              </a:spcBef>
              <a:defRPr sz="3072"/>
            </a:pPr>
            <a:r>
              <a:t>HB 744 - Allows students and teachers to initiate or participate in conversations about religion, beliefs, or practices with another student or teacher.</a:t>
            </a:r>
          </a:p>
          <a:p>
            <a:pPr marL="426719" indent="-426719" defTabSz="560831">
              <a:spcBef>
                <a:spcPts val="4000"/>
              </a:spcBef>
              <a:defRPr sz="3072"/>
            </a:pPr>
            <a:r>
              <a:t>HB 745 - A student is allowed to read from the Bible or other religious materials during free reading time. If reading reqs. is part of the course and students are allowed to self-select, they must be allowed to read from Bible or other religious materials. Prayer is permitted in school, school grounds, or at a school-sponsored event, but a person may not be compelled to pray.</a:t>
            </a:r>
          </a:p>
          <a:p>
            <a:pPr marL="426719" indent="-426719" defTabSz="560831">
              <a:spcBef>
                <a:spcPts val="4000"/>
              </a:spcBef>
              <a:defRPr sz="3072"/>
            </a:pPr>
            <a:r>
              <a:t>School day may begin with a prayer.</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HB 811- Repository of School Trustee Information"/>
          <p:cNvSpPr txBox="1">
            <a:spLocks noGrp="1"/>
          </p:cNvSpPr>
          <p:nvPr>
            <p:ph type="title"/>
          </p:nvPr>
        </p:nvSpPr>
        <p:spPr>
          <a:prstGeom prst="rect">
            <a:avLst/>
          </a:prstGeom>
        </p:spPr>
        <p:txBody>
          <a:bodyPr/>
          <a:lstStyle>
            <a:lvl1pPr defTabSz="484886">
              <a:defRPr sz="6640"/>
            </a:lvl1pPr>
          </a:lstStyle>
          <a:p>
            <a:r>
              <a:t>HB 811- Repository of School Trustee Information</a:t>
            </a:r>
          </a:p>
        </p:txBody>
      </p:sp>
      <p:sp>
        <p:nvSpPr>
          <p:cNvPr id="180" name="OPI will create and maintain a repository of information regarding school district trustees…"/>
          <p:cNvSpPr txBox="1">
            <a:spLocks noGrp="1"/>
          </p:cNvSpPr>
          <p:nvPr>
            <p:ph type="body" idx="1"/>
          </p:nvPr>
        </p:nvSpPr>
        <p:spPr>
          <a:prstGeom prst="rect">
            <a:avLst/>
          </a:prstGeom>
        </p:spPr>
        <p:txBody>
          <a:bodyPr anchor="t"/>
          <a:lstStyle/>
          <a:p>
            <a:r>
              <a:t>OPI will create and maintain a repository of information regarding school district trustees</a:t>
            </a:r>
          </a:p>
          <a:p>
            <a:r>
              <a:t>Terms of office, contact information, websites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B 8 - Revises Transformational Learning Program Laws"/>
          <p:cNvSpPr txBox="1">
            <a:spLocks noGrp="1"/>
          </p:cNvSpPr>
          <p:nvPr>
            <p:ph type="title"/>
          </p:nvPr>
        </p:nvSpPr>
        <p:spPr>
          <a:prstGeom prst="rect">
            <a:avLst/>
          </a:prstGeom>
        </p:spPr>
        <p:txBody>
          <a:bodyPr/>
          <a:lstStyle>
            <a:lvl1pPr defTabSz="426466">
              <a:defRPr sz="5840"/>
            </a:lvl1pPr>
          </a:lstStyle>
          <a:p>
            <a:r>
              <a:t>SB 8 - Revises Transformational Learning Program Laws</a:t>
            </a:r>
          </a:p>
        </p:txBody>
      </p:sp>
      <p:sp>
        <p:nvSpPr>
          <p:cNvPr id="183" name="Defines proficiency based learning: an education system in which student progress is based on a student’s demonstration of competency rather than on the basis of seat time or the age or grade level of the student.…"/>
          <p:cNvSpPr txBox="1">
            <a:spLocks noGrp="1"/>
          </p:cNvSpPr>
          <p:nvPr>
            <p:ph type="body" idx="1"/>
          </p:nvPr>
        </p:nvSpPr>
        <p:spPr>
          <a:prstGeom prst="rect">
            <a:avLst/>
          </a:prstGeom>
        </p:spPr>
        <p:txBody>
          <a:bodyPr anchor="t"/>
          <a:lstStyle/>
          <a:p>
            <a:r>
              <a:t>Defines proficiency based learning: an education system in which student progress is based on a student’s demonstration of competency rather than on the basis of seat time or the age or grade level of the student.</a:t>
            </a:r>
          </a:p>
          <a:p>
            <a:r>
              <a:t>This definition will be used with Transformational Learning grants.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B 213 - School Safety Teams"/>
          <p:cNvSpPr txBox="1">
            <a:spLocks noGrp="1"/>
          </p:cNvSpPr>
          <p:nvPr>
            <p:ph type="title"/>
          </p:nvPr>
        </p:nvSpPr>
        <p:spPr>
          <a:prstGeom prst="rect">
            <a:avLst/>
          </a:prstGeom>
        </p:spPr>
        <p:txBody>
          <a:bodyPr/>
          <a:lstStyle>
            <a:lvl1pPr defTabSz="484886">
              <a:defRPr sz="6640"/>
            </a:lvl1pPr>
          </a:lstStyle>
          <a:p>
            <a:r>
              <a:t>SB 213 - School Safety Teams</a:t>
            </a:r>
          </a:p>
        </p:txBody>
      </p:sp>
      <p:sp>
        <p:nvSpPr>
          <p:cNvPr id="186" name="Requires implementation of threat assessment practices as part of school safety plan.…"/>
          <p:cNvSpPr txBox="1">
            <a:spLocks noGrp="1"/>
          </p:cNvSpPr>
          <p:nvPr>
            <p:ph type="body" idx="1"/>
          </p:nvPr>
        </p:nvSpPr>
        <p:spPr>
          <a:prstGeom prst="rect">
            <a:avLst/>
          </a:prstGeom>
        </p:spPr>
        <p:txBody>
          <a:bodyPr anchor="t"/>
          <a:lstStyle/>
          <a:p>
            <a:r>
              <a:t>Requires implementation of threat assessment practices as part of school safety plan.</a:t>
            </a:r>
          </a:p>
          <a:p>
            <a:r>
              <a:t>Requires threat assessment protocol and threat assessment team.</a:t>
            </a:r>
          </a:p>
          <a:p>
            <a:r>
              <a:t>Strengthens language for establishment of County Interdisciplinary Team.</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B 518 - Parental Rights to Increase Parental Involvement in Education"/>
          <p:cNvSpPr txBox="1">
            <a:spLocks noGrp="1"/>
          </p:cNvSpPr>
          <p:nvPr>
            <p:ph type="title"/>
          </p:nvPr>
        </p:nvSpPr>
        <p:spPr>
          <a:prstGeom prst="rect">
            <a:avLst/>
          </a:prstGeom>
        </p:spPr>
        <p:txBody>
          <a:bodyPr/>
          <a:lstStyle>
            <a:lvl1pPr defTabSz="373887">
              <a:defRPr sz="5119"/>
            </a:lvl1pPr>
          </a:lstStyle>
          <a:p>
            <a:r>
              <a:t>SB 518 - Parental Rights to Increase Parental Involvement in Education</a:t>
            </a:r>
          </a:p>
        </p:txBody>
      </p:sp>
      <p:sp>
        <p:nvSpPr>
          <p:cNvPr id="189" name="Details requirements for parent involvement policy - most of which is already allowed or done.…"/>
          <p:cNvSpPr txBox="1">
            <a:spLocks noGrp="1"/>
          </p:cNvSpPr>
          <p:nvPr>
            <p:ph type="body" idx="1"/>
          </p:nvPr>
        </p:nvSpPr>
        <p:spPr>
          <a:prstGeom prst="rect">
            <a:avLst/>
          </a:prstGeom>
        </p:spPr>
        <p:txBody>
          <a:bodyPr anchor="t"/>
          <a:lstStyle/>
          <a:p>
            <a:pPr marL="426719" indent="-426719" defTabSz="560831">
              <a:spcBef>
                <a:spcPts val="4000"/>
              </a:spcBef>
              <a:defRPr sz="3072"/>
            </a:pPr>
            <a:r>
              <a:t>Details requirements for parent involvement policy - most of which is already allowed or done.</a:t>
            </a:r>
          </a:p>
          <a:p>
            <a:pPr marL="426719" indent="-426719" defTabSz="560831">
              <a:spcBef>
                <a:spcPts val="4000"/>
              </a:spcBef>
              <a:defRPr sz="3072"/>
            </a:pPr>
            <a:r>
              <a:t>Exceptions: Procedures by which parent may learn about nature and purpose of clubs and activities AND student shall provide signed parent permission form PRIOR to participating in any school-sponsored club or extracurricular activity.</a:t>
            </a:r>
          </a:p>
          <a:p>
            <a:pPr marL="426719" indent="-426719" defTabSz="560831">
              <a:spcBef>
                <a:spcPts val="4000"/>
              </a:spcBef>
              <a:defRPr sz="3072"/>
            </a:pPr>
            <a:r>
              <a:t>Procedure for parent written consent before child uses a pronoun that does not align with child’s sex &amp; can’t compel staff or other students to use that pronoun, even with Parent consent.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HB 203 Enhance Educational Opportunities"/>
          <p:cNvSpPr txBox="1">
            <a:spLocks noGrp="1"/>
          </p:cNvSpPr>
          <p:nvPr>
            <p:ph type="title"/>
          </p:nvPr>
        </p:nvSpPr>
        <p:spPr>
          <a:xfrm>
            <a:off x="1028700" y="254000"/>
            <a:ext cx="11099800" cy="2159000"/>
          </a:xfrm>
          <a:prstGeom prst="rect">
            <a:avLst/>
          </a:prstGeom>
        </p:spPr>
        <p:txBody>
          <a:bodyPr/>
          <a:lstStyle>
            <a:lvl1pPr defTabSz="484886">
              <a:defRPr sz="6640"/>
            </a:lvl1pPr>
          </a:lstStyle>
          <a:p>
            <a:r>
              <a:t>HB 203 Enhance Educational Opportunities </a:t>
            </a:r>
          </a:p>
        </p:txBody>
      </p:sp>
      <p:sp>
        <p:nvSpPr>
          <p:cNvPr id="126" name="“Open Enrollment Bill” requires District of Residence to pay Tuition to the receiving district and requires schools to accept out-of-district students with a few exceptions.…"/>
          <p:cNvSpPr txBox="1">
            <a:spLocks noGrp="1"/>
          </p:cNvSpPr>
          <p:nvPr>
            <p:ph type="body" idx="1"/>
          </p:nvPr>
        </p:nvSpPr>
        <p:spPr>
          <a:prstGeom prst="rect">
            <a:avLst/>
          </a:prstGeom>
        </p:spPr>
        <p:txBody>
          <a:bodyPr anchor="t"/>
          <a:lstStyle/>
          <a:p>
            <a:r>
              <a:t>“Open Enrollment Bill” requires District of Residence to pay Tuition to the receiving district and requires schools to accept out-of-district students with a few exceptions. </a:t>
            </a:r>
          </a:p>
          <a:p>
            <a:r>
              <a:t>Effective July 2024 - next school year</a:t>
            </a:r>
          </a:p>
          <a:p>
            <a:r>
              <a:t>Ramifications for small rural districts - Upper West Shore-Dayton and Valley View (7th and 8th graders); Swan Lake-Salmon Prairie Elementary</a:t>
            </a:r>
          </a:p>
          <a:p>
            <a:r>
              <a:t>Existing law of H.S. sibling with younger siblings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HS Dists. map"/>
          <p:cNvSpPr txBox="1">
            <a:spLocks noGrp="1"/>
          </p:cNvSpPr>
          <p:nvPr>
            <p:ph type="title"/>
          </p:nvPr>
        </p:nvSpPr>
        <p:spPr>
          <a:xfrm>
            <a:off x="952500" y="254000"/>
            <a:ext cx="11099800" cy="744806"/>
          </a:xfrm>
          <a:prstGeom prst="rect">
            <a:avLst/>
          </a:prstGeom>
        </p:spPr>
        <p:txBody>
          <a:bodyPr>
            <a:normAutofit fontScale="90000"/>
          </a:bodyPr>
          <a:lstStyle/>
          <a:p>
            <a:r>
              <a:rPr dirty="0"/>
              <a:t> HS </a:t>
            </a:r>
            <a:r>
              <a:rPr dirty="0" err="1"/>
              <a:t>Dists</a:t>
            </a:r>
            <a:r>
              <a:rPr dirty="0"/>
              <a:t>. map</a:t>
            </a:r>
          </a:p>
        </p:txBody>
      </p:sp>
      <p:pic>
        <p:nvPicPr>
          <p:cNvPr id="10" name="Picture 9">
            <a:extLst>
              <a:ext uri="{FF2B5EF4-FFF2-40B4-BE49-F238E27FC236}">
                <a16:creationId xmlns:a16="http://schemas.microsoft.com/office/drawing/2014/main" id="{879F1A94-F010-5F38-1F45-6DCC58E51925}"/>
              </a:ext>
            </a:extLst>
          </p:cNvPr>
          <p:cNvPicPr>
            <a:picLocks noChangeAspect="1"/>
          </p:cNvPicPr>
          <p:nvPr/>
        </p:nvPicPr>
        <p:blipFill>
          <a:blip r:embed="rId2"/>
          <a:stretch>
            <a:fillRect/>
          </a:stretch>
        </p:blipFill>
        <p:spPr>
          <a:xfrm>
            <a:off x="1111348" y="998806"/>
            <a:ext cx="8862646" cy="8623496"/>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Elementary Dists. Map"/>
          <p:cNvSpPr txBox="1">
            <a:spLocks noGrp="1"/>
          </p:cNvSpPr>
          <p:nvPr>
            <p:ph type="title"/>
          </p:nvPr>
        </p:nvSpPr>
        <p:spPr>
          <a:xfrm>
            <a:off x="952500" y="254000"/>
            <a:ext cx="11099800" cy="941754"/>
          </a:xfrm>
          <a:prstGeom prst="rect">
            <a:avLst/>
          </a:prstGeom>
        </p:spPr>
        <p:txBody>
          <a:bodyPr>
            <a:normAutofit fontScale="90000"/>
          </a:bodyPr>
          <a:lstStyle/>
          <a:p>
            <a:r>
              <a:rPr dirty="0"/>
              <a:t>Elementary </a:t>
            </a:r>
            <a:r>
              <a:rPr dirty="0" err="1"/>
              <a:t>Dists</a:t>
            </a:r>
            <a:r>
              <a:rPr dirty="0"/>
              <a:t>. Map</a:t>
            </a:r>
          </a:p>
        </p:txBody>
      </p:sp>
      <p:pic>
        <p:nvPicPr>
          <p:cNvPr id="2" name="Picture 1">
            <a:extLst>
              <a:ext uri="{FF2B5EF4-FFF2-40B4-BE49-F238E27FC236}">
                <a16:creationId xmlns:a16="http://schemas.microsoft.com/office/drawing/2014/main" id="{17539CCF-46EF-5595-9AD2-823F893D3EE8}"/>
              </a:ext>
            </a:extLst>
          </p:cNvPr>
          <p:cNvPicPr>
            <a:picLocks noChangeAspect="1"/>
          </p:cNvPicPr>
          <p:nvPr/>
        </p:nvPicPr>
        <p:blipFill>
          <a:blip r:embed="rId2"/>
          <a:stretch>
            <a:fillRect/>
          </a:stretch>
        </p:blipFill>
        <p:spPr>
          <a:xfrm>
            <a:off x="1631852" y="1195754"/>
            <a:ext cx="8961120" cy="8303846"/>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HB 214 Remote Instruction Revision for Ed Opportunities"/>
          <p:cNvSpPr txBox="1">
            <a:spLocks noGrp="1"/>
          </p:cNvSpPr>
          <p:nvPr>
            <p:ph type="title"/>
          </p:nvPr>
        </p:nvSpPr>
        <p:spPr>
          <a:prstGeom prst="rect">
            <a:avLst/>
          </a:prstGeom>
        </p:spPr>
        <p:txBody>
          <a:bodyPr/>
          <a:lstStyle>
            <a:lvl1pPr defTabSz="461518">
              <a:defRPr sz="6320"/>
            </a:lvl1pPr>
          </a:lstStyle>
          <a:p>
            <a:r>
              <a:t>HB 214 Remote Instruction Revision for Ed Opportunities</a:t>
            </a:r>
          </a:p>
        </p:txBody>
      </p:sp>
      <p:sp>
        <p:nvSpPr>
          <p:cNvPr id="135" name="A student may enroll in an online class in a neighboring district if their District does not offer the course.…"/>
          <p:cNvSpPr txBox="1">
            <a:spLocks noGrp="1"/>
          </p:cNvSpPr>
          <p:nvPr>
            <p:ph type="body" idx="1"/>
          </p:nvPr>
        </p:nvSpPr>
        <p:spPr>
          <a:prstGeom prst="rect">
            <a:avLst/>
          </a:prstGeom>
        </p:spPr>
        <p:txBody>
          <a:bodyPr anchor="t"/>
          <a:lstStyle/>
          <a:p>
            <a:r>
              <a:t>A student may enroll in an online class in a neighboring district if their District does not offer the course. </a:t>
            </a:r>
          </a:p>
          <a:p>
            <a:r>
              <a:t>The District offering the course may receive Part-time ANB for the student in the required increments i.e. 2 or more hours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HB 338 Revision of IEFA laws"/>
          <p:cNvSpPr txBox="1">
            <a:spLocks noGrp="1"/>
          </p:cNvSpPr>
          <p:nvPr>
            <p:ph type="title"/>
          </p:nvPr>
        </p:nvSpPr>
        <p:spPr>
          <a:prstGeom prst="rect">
            <a:avLst/>
          </a:prstGeom>
        </p:spPr>
        <p:txBody>
          <a:bodyPr/>
          <a:lstStyle>
            <a:lvl1pPr defTabSz="484886">
              <a:defRPr sz="6640"/>
            </a:lvl1pPr>
          </a:lstStyle>
          <a:p>
            <a:r>
              <a:t>HB 338 Revision of IEFA laws</a:t>
            </a:r>
          </a:p>
        </p:txBody>
      </p:sp>
      <p:sp>
        <p:nvSpPr>
          <p:cNvPr id="138" name="New reporting requirements for all districts regarding how IEFA resources are created and how their allocation is spent.…"/>
          <p:cNvSpPr txBox="1">
            <a:spLocks noGrp="1"/>
          </p:cNvSpPr>
          <p:nvPr>
            <p:ph type="body" idx="1"/>
          </p:nvPr>
        </p:nvSpPr>
        <p:spPr>
          <a:prstGeom prst="rect">
            <a:avLst/>
          </a:prstGeom>
        </p:spPr>
        <p:txBody>
          <a:bodyPr anchor="t"/>
          <a:lstStyle/>
          <a:p>
            <a:r>
              <a:t>New reporting requirements for all districts regarding how IEFA resources are created and how their allocation is spent.</a:t>
            </a:r>
          </a:p>
          <a:p>
            <a:r>
              <a:t>Was retroactive to last school year and required District Clerks to Code and Recode funds, and then correct Trustees Financial Summaries for last year’s funding, before December 10, 2023.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HB 352 Targeted Interventions to Support 3rd Grade Reading Proficiency"/>
          <p:cNvSpPr txBox="1">
            <a:spLocks noGrp="1"/>
          </p:cNvSpPr>
          <p:nvPr>
            <p:ph type="title"/>
          </p:nvPr>
        </p:nvSpPr>
        <p:spPr>
          <a:prstGeom prst="rect">
            <a:avLst/>
          </a:prstGeom>
        </p:spPr>
        <p:txBody>
          <a:bodyPr/>
          <a:lstStyle>
            <a:lvl1pPr defTabSz="344677">
              <a:defRPr sz="4719"/>
            </a:lvl1pPr>
          </a:lstStyle>
          <a:p>
            <a:r>
              <a:t>HB 352 Targeted Interventions to Support 3rd Grade Reading Proficiency</a:t>
            </a:r>
          </a:p>
        </p:txBody>
      </p:sp>
      <p:sp>
        <p:nvSpPr>
          <p:cNvPr id="141" name="Funding for a 4 year old reading intervention program.…"/>
          <p:cNvSpPr txBox="1">
            <a:spLocks noGrp="1"/>
          </p:cNvSpPr>
          <p:nvPr>
            <p:ph type="body" idx="1"/>
          </p:nvPr>
        </p:nvSpPr>
        <p:spPr>
          <a:prstGeom prst="rect">
            <a:avLst/>
          </a:prstGeom>
        </p:spPr>
        <p:txBody>
          <a:bodyPr anchor="t"/>
          <a:lstStyle/>
          <a:p>
            <a:r>
              <a:t>Funding for a 4 year old reading intervention program.</a:t>
            </a:r>
          </a:p>
          <a:p>
            <a:r>
              <a:t>Funding for Summer School Pre-K, K, 1, 2, 3 grades for those in need of intervention</a:t>
            </a:r>
          </a:p>
          <a:p>
            <a:r>
              <a:t>Effective July 2024</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HB 359 Prohibit minors from attending drag shows"/>
          <p:cNvSpPr txBox="1">
            <a:spLocks noGrp="1"/>
          </p:cNvSpPr>
          <p:nvPr>
            <p:ph type="title"/>
          </p:nvPr>
        </p:nvSpPr>
        <p:spPr>
          <a:prstGeom prst="rect">
            <a:avLst/>
          </a:prstGeom>
        </p:spPr>
        <p:txBody>
          <a:bodyPr/>
          <a:lstStyle>
            <a:lvl1pPr defTabSz="484886">
              <a:defRPr sz="6640"/>
            </a:lvl1pPr>
          </a:lstStyle>
          <a:p>
            <a:r>
              <a:t>HB 359 Prohibit minors from attending drag shows</a:t>
            </a:r>
          </a:p>
        </p:txBody>
      </p:sp>
      <p:sp>
        <p:nvSpPr>
          <p:cNvPr id="144" name="Prohibits sexually-oriented performances on school premises during the school day or as part of extra-curricular activities…"/>
          <p:cNvSpPr txBox="1">
            <a:spLocks noGrp="1"/>
          </p:cNvSpPr>
          <p:nvPr>
            <p:ph type="body" idx="1"/>
          </p:nvPr>
        </p:nvSpPr>
        <p:spPr>
          <a:prstGeom prst="rect">
            <a:avLst/>
          </a:prstGeom>
        </p:spPr>
        <p:txBody>
          <a:bodyPr anchor="t"/>
          <a:lstStyle/>
          <a:p>
            <a:r>
              <a:t>Prohibits sexually-oriented performances on school premises during the school day or as part of extra-curricular activities</a:t>
            </a:r>
          </a:p>
          <a:p>
            <a:r>
              <a:t>Prohibits any simulation of sexual activity, stripping, salacious dancing, any lewd or lascivious depiction or description of human genitals roof sexual conduct as defined in 45-5-625</a:t>
            </a:r>
          </a:p>
          <a:p>
            <a:r>
              <a:t>Penalties:  csLoss of license and fines</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1514</Words>
  <Application>Microsoft Office PowerPoint</Application>
  <PresentationFormat>Custom</PresentationFormat>
  <Paragraphs>86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Helvetica Neue</vt:lpstr>
      <vt:lpstr>Helvetica Neue Light</vt:lpstr>
      <vt:lpstr>Helvetica Neue Medium</vt:lpstr>
      <vt:lpstr>Black</vt:lpstr>
      <vt:lpstr>68th Legislature 2023 213 Education-related Bills Heard 109 Education-related Bills Passed</vt:lpstr>
      <vt:lpstr>HB 117 Generally revise working retiree laws under TRS</vt:lpstr>
      <vt:lpstr>HB 203 Enhance Educational Opportunities </vt:lpstr>
      <vt:lpstr> HS Dists. map</vt:lpstr>
      <vt:lpstr>Elementary Dists. Map</vt:lpstr>
      <vt:lpstr>HB 214 Remote Instruction Revision for Ed Opportunities</vt:lpstr>
      <vt:lpstr>HB 338 Revision of IEFA laws</vt:lpstr>
      <vt:lpstr>HB 352 Targeted Interventions to Support 3rd Grade Reading Proficiency</vt:lpstr>
      <vt:lpstr>HB 359 Prohibit minors from attending drag shows</vt:lpstr>
      <vt:lpstr>HB 361 Use of a Name and Sex by a student is not Discrimination</vt:lpstr>
      <vt:lpstr>HB 393 Students with Special Needs Equal Opportunity Act</vt:lpstr>
      <vt:lpstr>HB 396 Requires Admittance of Resident children on Part-time Basis</vt:lpstr>
      <vt:lpstr>HB 450 Protects Physical Self-defense in K-12 schools</vt:lpstr>
      <vt:lpstr>HB 504 Revision requiring Trustees to Adopt a Grievance Policy</vt:lpstr>
      <vt:lpstr>HB 676 Revise laws to clarify Fundamental Parental Rights</vt:lpstr>
      <vt:lpstr>MCA 40-6-707</vt:lpstr>
      <vt:lpstr>Charter Schools</vt:lpstr>
      <vt:lpstr>HB 715 School Immunization Laws</vt:lpstr>
      <vt:lpstr>HB 724 Public Notice Requirements</vt:lpstr>
      <vt:lpstr>Religious Expression</vt:lpstr>
      <vt:lpstr>HB 811- Repository of School Trustee Information</vt:lpstr>
      <vt:lpstr>SB 8 - Revises Transformational Learning Program Laws</vt:lpstr>
      <vt:lpstr>SB 213 - School Safety Teams</vt:lpstr>
      <vt:lpstr>SB 518 - Parental Rights to Increase Parental Involvement in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68th Legislature 2023 213 Education-related Bills Heard 109 Education-related Bills Passed</dc:title>
  <dc:creator>Lake County School Sup</dc:creator>
  <cp:lastModifiedBy>Lake County School Sup</cp:lastModifiedBy>
  <cp:revision>2</cp:revision>
  <dcterms:modified xsi:type="dcterms:W3CDTF">2023-12-08T17:08:57Z</dcterms:modified>
</cp:coreProperties>
</file>